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MOV" ContentType="video/quicktime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738" r:id="rId4"/>
  </p:sldMasterIdLst>
  <p:notesMasterIdLst>
    <p:notesMasterId r:id="rId38"/>
  </p:notesMasterIdLst>
  <p:handoutMasterIdLst>
    <p:handoutMasterId r:id="rId39"/>
  </p:handoutMasterIdLst>
  <p:sldIdLst>
    <p:sldId id="267" r:id="rId5"/>
    <p:sldId id="268" r:id="rId6"/>
    <p:sldId id="282" r:id="rId7"/>
    <p:sldId id="284" r:id="rId8"/>
    <p:sldId id="306" r:id="rId9"/>
    <p:sldId id="305" r:id="rId10"/>
    <p:sldId id="279" r:id="rId11"/>
    <p:sldId id="281" r:id="rId12"/>
    <p:sldId id="325" r:id="rId13"/>
    <p:sldId id="326" r:id="rId14"/>
    <p:sldId id="272" r:id="rId15"/>
    <p:sldId id="299" r:id="rId16"/>
    <p:sldId id="313" r:id="rId17"/>
    <p:sldId id="309" r:id="rId18"/>
    <p:sldId id="312" r:id="rId19"/>
    <p:sldId id="289" r:id="rId20"/>
    <p:sldId id="293" r:id="rId21"/>
    <p:sldId id="324" r:id="rId22"/>
    <p:sldId id="322" r:id="rId23"/>
    <p:sldId id="315" r:id="rId24"/>
    <p:sldId id="295" r:id="rId25"/>
    <p:sldId id="314" r:id="rId26"/>
    <p:sldId id="311" r:id="rId27"/>
    <p:sldId id="283" r:id="rId28"/>
    <p:sldId id="304" r:id="rId29"/>
    <p:sldId id="277" r:id="rId30"/>
    <p:sldId id="310" r:id="rId31"/>
    <p:sldId id="317" r:id="rId32"/>
    <p:sldId id="319" r:id="rId33"/>
    <p:sldId id="318" r:id="rId34"/>
    <p:sldId id="320" r:id="rId35"/>
    <p:sldId id="321" r:id="rId36"/>
    <p:sldId id="323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57" autoAdjust="0"/>
    <p:restoredTop sz="88889" autoAdjust="0"/>
  </p:normalViewPr>
  <p:slideViewPr>
    <p:cSldViewPr snapToGrid="0">
      <p:cViewPr varScale="1">
        <p:scale>
          <a:sx n="80" d="100"/>
          <a:sy n="80" d="100"/>
        </p:scale>
        <p:origin x="504" y="90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7/1/2017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3.jpg>
</file>

<file path=ppt/media/image15.jpg>
</file>

<file path=ppt/media/image16.png>
</file>

<file path=ppt/media/image20.png>
</file>

<file path=ppt/media/image22.jpg>
</file>

<file path=ppt/media/image25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7/1/2017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0580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/>
              <a:t>Para repor as definições originais do sistema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POWER</a:t>
            </a:r>
          </a:p>
          <a:p>
            <a:pPr lvl="2"/>
            <a:r>
              <a:rPr lang="en-US" sz="1600" dirty="0"/>
              <a:t>ON: transmit image from HDMI sink</a:t>
            </a:r>
          </a:p>
          <a:p>
            <a:pPr lvl="1"/>
            <a:r>
              <a:rPr lang="en-US" sz="2000" dirty="0" err="1"/>
              <a:t>Botão</a:t>
            </a:r>
            <a:r>
              <a:rPr lang="en-US" sz="2000" dirty="0"/>
              <a:t> de </a:t>
            </a:r>
            <a:r>
              <a:rPr lang="en-US" sz="2000" i="1" dirty="0"/>
              <a:t>MUTE</a:t>
            </a:r>
          </a:p>
          <a:p>
            <a:pPr lvl="2"/>
            <a:r>
              <a:rPr lang="en-US" sz="1600" dirty="0"/>
              <a:t>To mute the system</a:t>
            </a:r>
            <a:endParaRPr lang="pt-PT" dirty="0"/>
          </a:p>
          <a:p>
            <a:endParaRPr lang="pt-PT" dirty="0"/>
          </a:p>
          <a:p>
            <a:endParaRPr lang="pt-PT" dirty="0"/>
          </a:p>
          <a:p>
            <a:r>
              <a:rPr lang="pt-PT" dirty="0"/>
              <a:t>DESIGN DIAGRAM:</a:t>
            </a:r>
          </a:p>
          <a:p>
            <a:r>
              <a:rPr lang="pt-PT" dirty="0"/>
              <a:t>-&gt; Sound data is sampled to register at pixel clock frequency, because audio clock in much lower than pixel clock;</a:t>
            </a:r>
          </a:p>
          <a:p>
            <a:r>
              <a:rPr lang="pt-PT" dirty="0"/>
              <a:t>-&gt; Pixel clock = 148,5 MHz</a:t>
            </a:r>
          </a:p>
          <a:p>
            <a:r>
              <a:rPr lang="pt-PT" dirty="0"/>
              <a:t>-&gt; Audio Clock = 3,072 MHz</a:t>
            </a:r>
          </a:p>
          <a:p>
            <a:r>
              <a:rPr lang="pt-PT" dirty="0"/>
              <a:t>-&gt; Used 2-shift registers to sync data from different time domains</a:t>
            </a:r>
          </a:p>
          <a:p>
            <a:r>
              <a:rPr lang="pt-PT" dirty="0"/>
              <a:t>-&gt; Multiplexer to select data to transmitt</a:t>
            </a:r>
          </a:p>
          <a:p>
            <a:r>
              <a:rPr lang="pt-PT" dirty="0"/>
              <a:t>-&gt; Mux1: selects image data</a:t>
            </a:r>
          </a:p>
          <a:p>
            <a:r>
              <a:rPr lang="pt-PT" dirty="0"/>
              <a:t>-&gt; Mux2: selects soud data</a:t>
            </a:r>
          </a:p>
          <a:p>
            <a:r>
              <a:rPr lang="pt-PT" dirty="0"/>
              <a:t>-&gt; Data sent to HDMI TX</a:t>
            </a:r>
          </a:p>
          <a:p>
            <a:endParaRPr lang="pt-PT" dirty="0"/>
          </a:p>
          <a:p>
            <a:r>
              <a:rPr lang="pt-PT" dirty="0"/>
              <a:t>TEST SETUP:</a:t>
            </a:r>
          </a:p>
          <a:p>
            <a:r>
              <a:rPr lang="pt-PT" dirty="0"/>
              <a:t>-&gt; conection between HDMI sink device and HDMI receiver board</a:t>
            </a:r>
          </a:p>
          <a:p>
            <a:r>
              <a:rPr lang="pt-PT" dirty="0"/>
              <a:t>-&gt; HDMI receiver connected to FPGA where the design is already implemented</a:t>
            </a:r>
          </a:p>
          <a:p>
            <a:r>
              <a:rPr lang="pt-PT" dirty="0"/>
              <a:t>-&gt; FPGA sends signals to HDMI transmitter board</a:t>
            </a:r>
          </a:p>
          <a:p>
            <a:r>
              <a:rPr lang="pt-PT" dirty="0"/>
              <a:t>-&gt; HDMI source device connected to HDMI transmitter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71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Equivalente à anterior, mas com as características adicionais aqui.</a:t>
            </a:r>
          </a:p>
          <a:p>
            <a:r>
              <a:rPr lang="pt-PT" dirty="0"/>
              <a:t>Cada trama envia: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</a:t>
            </a:r>
            <a:r>
              <a:rPr lang="en-US" sz="1200" dirty="0"/>
              <a:t>Each frame contains </a:t>
            </a:r>
            <a:r>
              <a:rPr lang="en-US" sz="1200" i="1" dirty="0"/>
              <a:t>pixel</a:t>
            </a:r>
            <a:r>
              <a:rPr lang="en-US" sz="1200" dirty="0"/>
              <a:t> value, </a:t>
            </a:r>
            <a:r>
              <a:rPr lang="en-US" sz="1200" i="1" dirty="0" err="1"/>
              <a:t>hsync</a:t>
            </a:r>
            <a:r>
              <a:rPr lang="en-US" sz="1200" dirty="0"/>
              <a:t> value, </a:t>
            </a:r>
            <a:r>
              <a:rPr lang="en-US" sz="1200" i="1" dirty="0" err="1"/>
              <a:t>vsync</a:t>
            </a:r>
            <a:r>
              <a:rPr lang="en-US" sz="1200" dirty="0"/>
              <a:t> value and </a:t>
            </a:r>
            <a:r>
              <a:rPr lang="en-US" sz="1200" i="1" dirty="0"/>
              <a:t>enable</a:t>
            </a:r>
            <a:r>
              <a:rPr lang="en-US" sz="1200" dirty="0"/>
              <a:t>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Cada</a:t>
            </a:r>
            <a:r>
              <a:rPr lang="en-US" sz="1200" dirty="0"/>
              <a:t> </a:t>
            </a:r>
            <a:r>
              <a:rPr lang="en-US" sz="1200" dirty="0" err="1"/>
              <a:t>trama</a:t>
            </a:r>
            <a:r>
              <a:rPr lang="en-US" sz="1200" dirty="0"/>
              <a:t> </a:t>
            </a:r>
            <a:r>
              <a:rPr lang="en-US" sz="1200" dirty="0" err="1"/>
              <a:t>enviada</a:t>
            </a:r>
            <a:r>
              <a:rPr lang="en-US" sz="1200" dirty="0"/>
              <a:t> à </a:t>
            </a:r>
            <a:r>
              <a:rPr lang="en-US" sz="1200" dirty="0" err="1"/>
              <a:t>frequência</a:t>
            </a:r>
            <a:r>
              <a:rPr lang="en-US" sz="1200" dirty="0"/>
              <a:t> da </a:t>
            </a:r>
            <a:r>
              <a:rPr lang="en-US" sz="1200" dirty="0" err="1"/>
              <a:t>imagem</a:t>
            </a:r>
            <a:r>
              <a:rPr lang="en-US" sz="1200" dirty="0"/>
              <a:t> FULL HD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questao</a:t>
            </a:r>
            <a:r>
              <a:rPr lang="en-US" sz="1200" dirty="0"/>
              <a:t> de </a:t>
            </a:r>
            <a:r>
              <a:rPr lang="en-US" sz="1200" dirty="0" err="1"/>
              <a:t>simplificação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Taxa de </a:t>
            </a:r>
            <a:r>
              <a:rPr lang="en-US" sz="1200" dirty="0" err="1"/>
              <a:t>débito</a:t>
            </a:r>
            <a:r>
              <a:rPr lang="en-US" sz="1200" dirty="0"/>
              <a:t> é 5,94 </a:t>
            </a:r>
            <a:r>
              <a:rPr lang="en-US" sz="1200" dirty="0" err="1"/>
              <a:t>Gbit</a:t>
            </a:r>
            <a:r>
              <a:rPr lang="en-US" sz="1200" dirty="0"/>
              <a:t>/s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5464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444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53953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8579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367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-&gt;</a:t>
            </a:r>
            <a:r>
              <a:rPr lang="en-US" baseline="0" dirty="0"/>
              <a:t> o </a:t>
            </a:r>
            <a:r>
              <a:rPr lang="en-US" baseline="0" dirty="0" err="1"/>
              <a:t>erro</a:t>
            </a:r>
            <a:r>
              <a:rPr lang="en-US" baseline="0" dirty="0"/>
              <a:t> </a:t>
            </a:r>
            <a:r>
              <a:rPr lang="en-US" baseline="0" dirty="0" err="1"/>
              <a:t>nao</a:t>
            </a:r>
            <a:r>
              <a:rPr lang="en-US" baseline="0" dirty="0"/>
              <a:t> </a:t>
            </a:r>
            <a:r>
              <a:rPr lang="en-US" baseline="0" dirty="0" err="1"/>
              <a:t>foi</a:t>
            </a:r>
            <a:r>
              <a:rPr lang="en-US" baseline="0" dirty="0"/>
              <a:t> </a:t>
            </a:r>
            <a:r>
              <a:rPr lang="en-US" baseline="0" dirty="0" err="1"/>
              <a:t>inespectavel</a:t>
            </a:r>
            <a:endParaRPr lang="en-US" baseline="0" dirty="0"/>
          </a:p>
          <a:p>
            <a:r>
              <a:rPr lang="en-US" baseline="0" dirty="0"/>
              <a:t>-&gt; </a:t>
            </a:r>
            <a:r>
              <a:rPr lang="en-US" baseline="0" dirty="0" err="1"/>
              <a:t>nao</a:t>
            </a:r>
            <a:r>
              <a:rPr lang="en-US" baseline="0" dirty="0"/>
              <a:t> e da </a:t>
            </a:r>
            <a:r>
              <a:rPr lang="en-US" baseline="0" dirty="0" err="1"/>
              <a:t>parte</a:t>
            </a:r>
            <a:r>
              <a:rPr lang="en-US" baseline="0" dirty="0"/>
              <a:t> da </a:t>
            </a:r>
            <a:r>
              <a:rPr lang="en-US" baseline="0" dirty="0" err="1"/>
              <a:t>transmissao</a:t>
            </a:r>
            <a:r>
              <a:rPr lang="en-US" baseline="0" dirty="0"/>
              <a:t> </a:t>
            </a:r>
            <a:r>
              <a:rPr lang="en-US" baseline="0" dirty="0" err="1"/>
              <a:t>em</a:t>
            </a:r>
            <a:r>
              <a:rPr lang="en-US" baseline="0" dirty="0"/>
              <a:t> </a:t>
            </a:r>
            <a:r>
              <a:rPr lang="en-US" baseline="0" dirty="0" err="1"/>
              <a:t>série</a:t>
            </a:r>
            <a:r>
              <a:rPr lang="en-US" baseline="0" dirty="0"/>
              <a:t> mas sim do </a:t>
            </a:r>
            <a:r>
              <a:rPr lang="en-US" baseline="0" dirty="0" err="1"/>
              <a:t>sincronismo</a:t>
            </a:r>
            <a:r>
              <a:rPr lang="en-US" baseline="0" dirty="0"/>
              <a:t> antes da </a:t>
            </a:r>
            <a:r>
              <a:rPr lang="en-US" baseline="0" dirty="0" err="1"/>
              <a:t>transmissao</a:t>
            </a:r>
            <a:r>
              <a:rPr lang="en-US" baseline="0" dirty="0"/>
              <a:t> para o GTX</a:t>
            </a:r>
          </a:p>
          <a:p>
            <a:r>
              <a:rPr lang="en-US" baseline="0" dirty="0"/>
              <a:t>-&gt; </a:t>
            </a:r>
            <a:r>
              <a:rPr lang="en-US" baseline="0" dirty="0" err="1"/>
              <a:t>foi</a:t>
            </a:r>
            <a:r>
              <a:rPr lang="en-US" baseline="0" dirty="0"/>
              <a:t> </a:t>
            </a:r>
            <a:r>
              <a:rPr lang="en-US" baseline="0" dirty="0" err="1"/>
              <a:t>tomada</a:t>
            </a:r>
            <a:r>
              <a:rPr lang="en-US" baseline="0" dirty="0"/>
              <a:t> </a:t>
            </a:r>
            <a:r>
              <a:rPr lang="en-US" baseline="0" dirty="0" err="1"/>
              <a:t>esta</a:t>
            </a:r>
            <a:r>
              <a:rPr lang="en-US" baseline="0" dirty="0"/>
              <a:t> </a:t>
            </a:r>
            <a:r>
              <a:rPr lang="en-US" baseline="0" dirty="0" err="1"/>
              <a:t>decisão</a:t>
            </a:r>
            <a:r>
              <a:rPr lang="en-US" baseline="0" dirty="0"/>
              <a:t> </a:t>
            </a:r>
            <a:r>
              <a:rPr lang="en-US" baseline="0" dirty="0" err="1"/>
              <a:t>pq</a:t>
            </a:r>
            <a:r>
              <a:rPr lang="en-US" baseline="0" dirty="0"/>
              <a:t> </a:t>
            </a:r>
            <a:r>
              <a:rPr lang="en-US" baseline="0" dirty="0" err="1"/>
              <a:t>tinhamos</a:t>
            </a:r>
            <a:r>
              <a:rPr lang="en-US" baseline="0" dirty="0"/>
              <a:t> de </a:t>
            </a:r>
            <a:r>
              <a:rPr lang="en-US" baseline="0" dirty="0" err="1"/>
              <a:t>por</a:t>
            </a:r>
            <a:r>
              <a:rPr lang="en-US" baseline="0" dirty="0"/>
              <a:t> o </a:t>
            </a:r>
            <a:r>
              <a:rPr lang="en-US" baseline="0" dirty="0" err="1"/>
              <a:t>gtx</a:t>
            </a:r>
            <a:r>
              <a:rPr lang="en-US" baseline="0" dirty="0"/>
              <a:t> a </a:t>
            </a:r>
            <a:r>
              <a:rPr lang="en-US" baseline="0" dirty="0" err="1"/>
              <a:t>funcionar</a:t>
            </a:r>
            <a:endParaRPr lang="en-US" baseline="0" dirty="0"/>
          </a:p>
          <a:p>
            <a:r>
              <a:rPr lang="en-US" baseline="0" dirty="0"/>
              <a:t>-&gt; a </a:t>
            </a:r>
            <a:r>
              <a:rPr lang="en-US" baseline="0" dirty="0" err="1"/>
              <a:t>comunicação</a:t>
            </a:r>
            <a:r>
              <a:rPr lang="en-US" baseline="0" dirty="0"/>
              <a:t> </a:t>
            </a:r>
            <a:r>
              <a:rPr lang="en-US" baseline="0" dirty="0" err="1"/>
              <a:t>em</a:t>
            </a:r>
            <a:r>
              <a:rPr lang="en-US" baseline="0" dirty="0"/>
              <a:t> </a:t>
            </a:r>
            <a:r>
              <a:rPr lang="en-US" baseline="0" dirty="0" err="1"/>
              <a:t>série</a:t>
            </a:r>
            <a:r>
              <a:rPr lang="en-US" baseline="0" dirty="0"/>
              <a:t> </a:t>
            </a:r>
            <a:r>
              <a:rPr lang="en-US" baseline="0" dirty="0" err="1"/>
              <a:t>esta</a:t>
            </a:r>
            <a:r>
              <a:rPr lang="en-US" baseline="0" dirty="0"/>
              <a:t> a </a:t>
            </a:r>
            <a:r>
              <a:rPr lang="en-US" baseline="0" dirty="0" err="1"/>
              <a:t>ser</a:t>
            </a:r>
            <a:r>
              <a:rPr lang="en-US" baseline="0" dirty="0"/>
              <a:t> </a:t>
            </a:r>
            <a:r>
              <a:rPr lang="en-US" baseline="0" dirty="0" err="1"/>
              <a:t>feita</a:t>
            </a:r>
            <a:endParaRPr lang="en-US" baseline="0" dirty="0"/>
          </a:p>
          <a:p>
            <a:r>
              <a:rPr lang="en-US" baseline="0" dirty="0"/>
              <a:t>-&gt; </a:t>
            </a:r>
            <a:r>
              <a:rPr lang="en-US" baseline="0" dirty="0" err="1"/>
              <a:t>sincronismo</a:t>
            </a:r>
            <a:r>
              <a:rPr lang="en-US" baseline="0" dirty="0"/>
              <a:t> </a:t>
            </a:r>
            <a:r>
              <a:rPr lang="en-US" baseline="0" dirty="0" err="1"/>
              <a:t>passa</a:t>
            </a:r>
            <a:r>
              <a:rPr lang="en-US" baseline="0" dirty="0"/>
              <a:t> a </a:t>
            </a:r>
            <a:r>
              <a:rPr lang="en-US" baseline="0" dirty="0" err="1"/>
              <a:t>ser</a:t>
            </a:r>
            <a:r>
              <a:rPr lang="en-US" baseline="0" dirty="0"/>
              <a:t> </a:t>
            </a:r>
            <a:r>
              <a:rPr lang="en-US" baseline="0" dirty="0" err="1"/>
              <a:t>responsabilidade</a:t>
            </a:r>
            <a:r>
              <a:rPr lang="en-US" baseline="0" dirty="0"/>
              <a:t> da </a:t>
            </a:r>
            <a:r>
              <a:rPr lang="en-US" baseline="0" dirty="0" err="1"/>
              <a:t>parte</a:t>
            </a:r>
            <a:r>
              <a:rPr lang="en-US" baseline="0" dirty="0"/>
              <a:t> do </a:t>
            </a:r>
            <a:r>
              <a:rPr lang="en-US" baseline="0" dirty="0" err="1"/>
              <a:t>recetor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06438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Concluir</a:t>
            </a:r>
            <a:r>
              <a:rPr lang="pt-PT" baseline="0" dirty="0"/>
              <a:t> que há possibilidade de incluir mais coisas</a:t>
            </a:r>
          </a:p>
          <a:p>
            <a:r>
              <a:rPr lang="pt-PT" baseline="0" dirty="0"/>
              <a:t>-&gt; Relativamente há fpga q se usa não há problemas e ainda há mto espaço para se implementar outras coisas</a:t>
            </a:r>
          </a:p>
          <a:p>
            <a:r>
              <a:rPr lang="pt-PT" baseline="0" dirty="0"/>
              <a:t>-&gt; Caso se pretenda implemetar as arquiteturas noutra FPGA com menos recursos então é necessário ter em atençao os valores absolutos 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13757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51434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5923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Necessidade de ligações de alta velocidade</a:t>
            </a:r>
          </a:p>
          <a:p>
            <a:r>
              <a:rPr lang="pt-PT" dirty="0">
                <a:sym typeface="Wingdings" panose="05000000000000000000" pitchFamily="2" charset="2"/>
              </a:rPr>
              <a:t> Contextualizar o </a:t>
            </a:r>
            <a:r>
              <a:rPr lang="pt-PT" dirty="0" err="1">
                <a:sym typeface="Wingdings" panose="05000000000000000000" pitchFamily="2" charset="2"/>
              </a:rPr>
              <a:t>iBrow</a:t>
            </a:r>
            <a:endParaRPr lang="pt-PT" dirty="0">
              <a:sym typeface="Wingdings" panose="05000000000000000000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8329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0071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b="1" i="0" noProof="0" dirty="0"/>
              <a:t>FPGA VC7203: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noProof="0" dirty="0">
                <a:sym typeface="Wingdings" panose="05000000000000000000" pitchFamily="2" charset="2"/>
              </a:rPr>
              <a:t></a:t>
            </a:r>
            <a:r>
              <a:rPr lang="pt-PT" noProof="0" dirty="0"/>
              <a:t>“Field-</a:t>
            </a:r>
            <a:r>
              <a:rPr lang="pt-PT" noProof="0" dirty="0" err="1"/>
              <a:t>Programmable</a:t>
            </a:r>
            <a:r>
              <a:rPr lang="pt-PT" noProof="0" dirty="0"/>
              <a:t> gate </a:t>
            </a:r>
            <a:r>
              <a:rPr lang="pt-PT" noProof="0" dirty="0" err="1"/>
              <a:t>array</a:t>
            </a:r>
            <a:r>
              <a:rPr lang="pt-PT" noProof="0" dirty="0"/>
              <a:t>”</a:t>
            </a:r>
            <a:endParaRPr lang="pt-PT" noProof="0" dirty="0">
              <a:sym typeface="Wingdings" panose="05000000000000000000" pitchFamily="2" charset="2"/>
            </a:endParaRPr>
          </a:p>
          <a:p>
            <a:pPr marL="628650" lvl="1" indent="-171450">
              <a:buFont typeface="Wingdings" charset="2"/>
              <a:buChar char="à"/>
            </a:pPr>
            <a:r>
              <a:rPr lang="pt-PT" noProof="0" dirty="0">
                <a:sym typeface="Wingdings"/>
              </a:rPr>
              <a:t>Possui de um elevado </a:t>
            </a:r>
            <a:r>
              <a:rPr lang="pt-PT" noProof="0" dirty="0" err="1">
                <a:sym typeface="Wingdings"/>
              </a:rPr>
              <a:t>nro</a:t>
            </a:r>
            <a:r>
              <a:rPr lang="pt-PT" noProof="0" dirty="0">
                <a:sym typeface="Wingdings"/>
              </a:rPr>
              <a:t> de recursos que permitem</a:t>
            </a:r>
            <a:r>
              <a:rPr lang="pt-PT" baseline="0" noProof="0" dirty="0">
                <a:sym typeface="Wingdings"/>
              </a:rPr>
              <a:t> uma versátil implementação das diferentes arquiteturas.</a:t>
            </a:r>
          </a:p>
          <a:p>
            <a:pPr marL="628650" lvl="1" indent="-171450">
              <a:buFont typeface="Wingdings" charset="2"/>
              <a:buChar char="à"/>
            </a:pPr>
            <a:r>
              <a:rPr lang="pt-PT" baseline="0" noProof="0" dirty="0">
                <a:sym typeface="Wingdings"/>
              </a:rPr>
              <a:t>Entradas e </a:t>
            </a:r>
            <a:r>
              <a:rPr lang="pt-PT" baseline="0" noProof="0" dirty="0" err="1">
                <a:sym typeface="Wingdings"/>
              </a:rPr>
              <a:t>asídas</a:t>
            </a:r>
            <a:r>
              <a:rPr lang="pt-PT" baseline="0" noProof="0" dirty="0">
                <a:sym typeface="Wingdings"/>
              </a:rPr>
              <a:t> uteis para o projeto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charset="2"/>
              <a:buChar char="à"/>
              <a:tabLst/>
              <a:defRPr/>
            </a:pPr>
            <a:r>
              <a:rPr lang="pt-PT" b="1" noProof="0" dirty="0"/>
              <a:t>GTX transcetores</a:t>
            </a:r>
            <a:r>
              <a:rPr lang="pt-PT" noProof="0" dirty="0"/>
              <a:t>: permitem</a:t>
            </a:r>
            <a:r>
              <a:rPr lang="pt-PT" baseline="0" noProof="0" dirty="0"/>
              <a:t> a transmissão de dados em série até 12,5 </a:t>
            </a:r>
            <a:r>
              <a:rPr lang="pt-PT" baseline="0" noProof="0" dirty="0" err="1"/>
              <a:t>Gbit</a:t>
            </a:r>
            <a:r>
              <a:rPr lang="pt-PT" baseline="0" noProof="0" dirty="0"/>
              <a:t>/s</a:t>
            </a:r>
            <a:endParaRPr lang="pt-PT" noProof="0" dirty="0"/>
          </a:p>
          <a:p>
            <a:pPr lvl="1"/>
            <a:r>
              <a:rPr lang="pt-PT" b="1" noProof="0" dirty="0">
                <a:sym typeface="Wingdings" panose="05000000000000000000" pitchFamily="2" charset="2"/>
              </a:rPr>
              <a:t></a:t>
            </a:r>
            <a:r>
              <a:rPr lang="pt-PT" b="1" noProof="0" dirty="0"/>
              <a:t>FMC conectores</a:t>
            </a:r>
            <a:r>
              <a:rPr lang="pt-PT" noProof="0" dirty="0"/>
              <a:t>: permitem</a:t>
            </a:r>
            <a:r>
              <a:rPr lang="pt-PT" baseline="0" noProof="0" dirty="0"/>
              <a:t> a transmissão em paralelo de dados até 2 </a:t>
            </a:r>
            <a:r>
              <a:rPr lang="pt-PT" baseline="0" noProof="0" dirty="0" err="1"/>
              <a:t>Gbit</a:t>
            </a:r>
            <a:r>
              <a:rPr lang="pt-PT" baseline="0" noProof="0" dirty="0"/>
              <a:t>/s por canal. Estes são a conexão com as placas HDMI</a:t>
            </a:r>
            <a:endParaRPr lang="pt-PT" noProof="0" dirty="0"/>
          </a:p>
          <a:p>
            <a:r>
              <a:rPr lang="pt-PT" b="1" noProof="0" dirty="0">
                <a:solidFill>
                  <a:srgbClr val="FF0000"/>
                </a:solidFill>
              </a:rPr>
              <a:t>TB-FMCH-HDMI2</a:t>
            </a:r>
          </a:p>
          <a:p>
            <a:pPr lvl="1">
              <a:lnSpc>
                <a:spcPct val="200000"/>
              </a:lnSpc>
            </a:pPr>
            <a:r>
              <a:rPr lang="pt-PT" noProof="0" dirty="0">
                <a:sym typeface="Wingdings" panose="05000000000000000000" pitchFamily="2" charset="2"/>
              </a:rPr>
              <a:t>Placa</a:t>
            </a:r>
            <a:r>
              <a:rPr lang="pt-PT" baseline="0" noProof="0" dirty="0">
                <a:sym typeface="Wingdings" panose="05000000000000000000" pitchFamily="2" charset="2"/>
              </a:rPr>
              <a:t> de cima é RX e a placa de baixo é a TX</a:t>
            </a:r>
            <a:endParaRPr lang="pt-PT" noProof="0" dirty="0"/>
          </a:p>
          <a:p>
            <a:pPr lvl="1">
              <a:lnSpc>
                <a:spcPct val="200000"/>
              </a:lnSpc>
            </a:pPr>
            <a:r>
              <a:rPr lang="pt-PT" noProof="0" dirty="0">
                <a:sym typeface="Wingdings" panose="05000000000000000000" pitchFamily="2" charset="2"/>
              </a:rPr>
              <a:t>Permitem receber dados provenientes da fonte</a:t>
            </a:r>
            <a:r>
              <a:rPr lang="pt-PT" baseline="0" noProof="0" dirty="0">
                <a:sym typeface="Wingdings" panose="05000000000000000000" pitchFamily="2" charset="2"/>
              </a:rPr>
              <a:t> e enviar para o destino através dos conectores HDMI</a:t>
            </a:r>
            <a:endParaRPr lang="pt-PT" noProof="0" dirty="0"/>
          </a:p>
          <a:p>
            <a:pPr lvl="1">
              <a:lnSpc>
                <a:spcPct val="200000"/>
              </a:lnSpc>
            </a:pPr>
            <a:r>
              <a:rPr lang="pt-PT" noProof="0" dirty="0">
                <a:sym typeface="Wingdings" panose="05000000000000000000" pitchFamily="2" charset="2"/>
              </a:rPr>
              <a:t>Possuem</a:t>
            </a:r>
            <a:r>
              <a:rPr lang="pt-PT" baseline="0" noProof="0" dirty="0">
                <a:sym typeface="Wingdings" panose="05000000000000000000" pitchFamily="2" charset="2"/>
              </a:rPr>
              <a:t> uma FPGA </a:t>
            </a:r>
            <a:r>
              <a:rPr lang="pt-PT" baseline="0" noProof="0" dirty="0" err="1">
                <a:sym typeface="Wingdings" panose="05000000000000000000" pitchFamily="2" charset="2"/>
              </a:rPr>
              <a:t>spartan</a:t>
            </a:r>
            <a:r>
              <a:rPr lang="pt-PT" baseline="0" noProof="0" dirty="0">
                <a:sym typeface="Wingdings" panose="05000000000000000000" pitchFamily="2" charset="2"/>
              </a:rPr>
              <a:t> 6 integrada que em conjunto com os </a:t>
            </a:r>
            <a:r>
              <a:rPr lang="pt-PT" baseline="0" noProof="0" dirty="0" err="1">
                <a:sym typeface="Wingdings" panose="05000000000000000000" pitchFamily="2" charset="2"/>
              </a:rPr>
              <a:t>integradados</a:t>
            </a:r>
            <a:r>
              <a:rPr lang="pt-PT" baseline="0" noProof="0" dirty="0">
                <a:sym typeface="Wingdings" panose="05000000000000000000" pitchFamily="2" charset="2"/>
              </a:rPr>
              <a:t> </a:t>
            </a:r>
            <a:r>
              <a:rPr lang="pt-PT" baseline="0" noProof="0" dirty="0" err="1">
                <a:sym typeface="Wingdings" panose="05000000000000000000" pitchFamily="2" charset="2"/>
              </a:rPr>
              <a:t>seleccionam</a:t>
            </a:r>
            <a:r>
              <a:rPr lang="pt-PT" baseline="0" noProof="0" dirty="0">
                <a:sym typeface="Wingdings" panose="05000000000000000000" pitchFamily="2" charset="2"/>
              </a:rPr>
              <a:t> e enviam os dados para os conectores FMC</a:t>
            </a:r>
            <a:endParaRPr lang="pt-PT" noProof="0" dirty="0"/>
          </a:p>
          <a:p>
            <a:pPr lvl="1">
              <a:lnSpc>
                <a:spcPct val="200000"/>
              </a:lnSpc>
            </a:pPr>
            <a:r>
              <a:rPr lang="pt-PT" noProof="0" dirty="0">
                <a:sym typeface="Wingdings" panose="05000000000000000000" pitchFamily="2" charset="2"/>
              </a:rPr>
              <a:t></a:t>
            </a:r>
            <a:r>
              <a:rPr lang="pt-PT" noProof="0" dirty="0"/>
              <a:t>Estas FPGA integradas possuem ainda 3 configurações diferentes que variam quer</a:t>
            </a:r>
            <a:r>
              <a:rPr lang="pt-PT" baseline="0" noProof="0" dirty="0"/>
              <a:t> no suporte de imagem e </a:t>
            </a:r>
            <a:r>
              <a:rPr lang="pt-PT" baseline="0" noProof="0" dirty="0" err="1"/>
              <a:t>audio</a:t>
            </a:r>
            <a:r>
              <a:rPr lang="pt-PT" baseline="0" noProof="0" dirty="0"/>
              <a:t> como também no formato da imagem</a:t>
            </a:r>
            <a:endParaRPr lang="pt-P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667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b="1" dirty="0"/>
              <a:t>Obter uma comunicação em série entre dois dispositivos HDMI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em paralelo provenientes da placa RX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capaz de enviar os dados para o módulo GT – TX devidamente encapsulado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recetora dos dados provenientes do módulo GT – RX e reorganizando-os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Implementar arquitetura transmissora dos dados previamente organizados para a placa HDMI TX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23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se obter um objetivo final, dividiu-se o projeto em duas principais etapas:</a:t>
            </a:r>
          </a:p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</a:t>
            </a:r>
            <a:r>
              <a:rPr lang="pt-PT" u="sng" dirty="0"/>
              <a:t>Esta fase tem como objetivo explorar as diferentes configurações da mesma.</a:t>
            </a:r>
            <a:endParaRPr lang="pt-PT" b="1" u="sng" dirty="0"/>
          </a:p>
          <a:p>
            <a:pPr lvl="1" algn="just">
              <a:lnSpc>
                <a:spcPct val="200000"/>
              </a:lnSpc>
            </a:pPr>
            <a:r>
              <a:rPr lang="pt-PT" b="1" dirty="0"/>
              <a:t>2ª etapa</a:t>
            </a:r>
            <a:r>
              <a:rPr lang="pt-PT" dirty="0"/>
              <a:t>: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84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se obter um objetivo final, dividiu-se o projeto em duas principais etapas:</a:t>
            </a:r>
          </a:p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</a:t>
            </a:r>
            <a:r>
              <a:rPr lang="pt-PT" u="sng" dirty="0"/>
              <a:t>Esta fase tem como objetivo explorar as diferentes configurações da mesma.</a:t>
            </a:r>
            <a:endParaRPr lang="pt-PT" b="1" u="sng" dirty="0"/>
          </a:p>
          <a:p>
            <a:pPr lvl="1" algn="just">
              <a:lnSpc>
                <a:spcPct val="200000"/>
              </a:lnSpc>
            </a:pPr>
            <a:r>
              <a:rPr lang="pt-PT" b="1" dirty="0"/>
              <a:t>2ª etapa</a:t>
            </a:r>
            <a:r>
              <a:rPr lang="pt-PT" dirty="0"/>
              <a:t>: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0643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Para se obter um objetivo final, dividiu-se o projeto em duas principais etapas:</a:t>
            </a:r>
          </a:p>
          <a:p>
            <a:pPr lvl="1" algn="just">
              <a:lnSpc>
                <a:spcPct val="200000"/>
              </a:lnSpc>
            </a:pPr>
            <a:r>
              <a:rPr lang="pt-PT" b="1" dirty="0"/>
              <a:t>1ª etapa</a:t>
            </a:r>
            <a:r>
              <a:rPr lang="pt-PT" dirty="0"/>
              <a:t>: </a:t>
            </a:r>
            <a:r>
              <a:rPr lang="pt-PT" u="sng" dirty="0"/>
              <a:t>Esta fase tem como objetivo explorar as diferentes configurações da mesma.</a:t>
            </a:r>
            <a:endParaRPr lang="pt-PT" b="1" u="sng" dirty="0"/>
          </a:p>
          <a:p>
            <a:pPr lvl="1" algn="just">
              <a:lnSpc>
                <a:spcPct val="200000"/>
              </a:lnSpc>
            </a:pPr>
            <a:r>
              <a:rPr lang="pt-PT" b="1" dirty="0"/>
              <a:t>2ª etapa</a:t>
            </a:r>
            <a:r>
              <a:rPr lang="pt-PT" dirty="0"/>
              <a:t>: </a:t>
            </a:r>
            <a:r>
              <a:rPr lang="pt-PT" u="sng" dirty="0"/>
              <a:t>Esta fase tem como principal objetivo a familiarização com o módulo GTX disponivel e obter comunicação em série.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92232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Placas</a:t>
            </a:r>
            <a:r>
              <a:rPr lang="en-US" sz="1200" dirty="0"/>
              <a:t> HDMI TX </a:t>
            </a:r>
            <a:r>
              <a:rPr lang="en-US" sz="1200" dirty="0" err="1"/>
              <a:t>encontra</a:t>
            </a:r>
            <a:r>
              <a:rPr lang="en-US" sz="1200" dirty="0"/>
              <a:t>-se </a:t>
            </a:r>
            <a:r>
              <a:rPr lang="en-US" sz="1200" dirty="0" err="1"/>
              <a:t>configurada</a:t>
            </a:r>
            <a:r>
              <a:rPr lang="en-US" sz="1200" dirty="0"/>
              <a:t> </a:t>
            </a:r>
            <a:r>
              <a:rPr lang="en-US" sz="1200" dirty="0" err="1"/>
              <a:t>por</a:t>
            </a:r>
            <a:r>
              <a:rPr lang="en-US" sz="1200" dirty="0"/>
              <a:t> </a:t>
            </a:r>
            <a:r>
              <a:rPr lang="en-US" sz="1200" dirty="0" err="1"/>
              <a:t>omissão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err="1"/>
              <a:t>Geração</a:t>
            </a:r>
            <a:r>
              <a:rPr lang="en-US" sz="1200" dirty="0"/>
              <a:t> de </a:t>
            </a:r>
            <a:r>
              <a:rPr lang="en-US" sz="1200" dirty="0" err="1"/>
              <a:t>uma</a:t>
            </a:r>
            <a:r>
              <a:rPr lang="en-US" sz="1200" dirty="0"/>
              <a:t> </a:t>
            </a:r>
            <a:r>
              <a:rPr lang="en-US" sz="1200" dirty="0" err="1"/>
              <a:t>barra</a:t>
            </a:r>
            <a:r>
              <a:rPr lang="en-US" sz="1200" dirty="0"/>
              <a:t> de cores </a:t>
            </a:r>
            <a:r>
              <a:rPr lang="en-US" sz="1200" dirty="0" err="1"/>
              <a:t>na</a:t>
            </a:r>
            <a:r>
              <a:rPr lang="en-US" sz="1200" dirty="0"/>
              <a:t> FPGA: </a:t>
            </a:r>
          </a:p>
          <a:p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dirty="0" err="1">
                <a:sym typeface="Wingdings" panose="05000000000000000000" pitchFamily="2" charset="2"/>
              </a:rPr>
              <a:t>foi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desenvolvida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arquitetura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em</a:t>
            </a:r>
            <a:r>
              <a:rPr lang="en-US" dirty="0">
                <a:sym typeface="Wingdings" panose="05000000000000000000" pitchFamily="2" charset="2"/>
              </a:rPr>
              <a:t> FPGA que </a:t>
            </a:r>
            <a:r>
              <a:rPr lang="en-US" dirty="0" err="1">
                <a:sym typeface="Wingdings" panose="05000000000000000000" pitchFamily="2" charset="2"/>
              </a:rPr>
              <a:t>gera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uma</a:t>
            </a:r>
            <a:r>
              <a:rPr lang="en-US" dirty="0">
                <a:sym typeface="Wingdings" panose="05000000000000000000" pitchFamily="2" charset="2"/>
              </a:rPr>
              <a:t> </a:t>
            </a:r>
            <a:r>
              <a:rPr lang="en-US" dirty="0" err="1">
                <a:sym typeface="Wingdings" panose="05000000000000000000" pitchFamily="2" charset="2"/>
              </a:rPr>
              <a:t>barra</a:t>
            </a:r>
            <a:r>
              <a:rPr lang="en-US" dirty="0">
                <a:sym typeface="Wingdings" panose="05000000000000000000" pitchFamily="2" charset="2"/>
              </a:rPr>
              <a:t> de cores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Placa HDMI TX recebe: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pt-PT" sz="1200" dirty="0"/>
              <a:t>Dados referentes à imagem, que chega no formato RGB, entre eles: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1200" dirty="0"/>
              <a:t>		</a:t>
            </a:r>
            <a:r>
              <a:rPr lang="pt-PT" sz="1200" dirty="0">
                <a:sym typeface="Wingdings" panose="05000000000000000000" pitchFamily="2" charset="2"/>
              </a:rPr>
              <a:t>Valor do pixel</a:t>
            </a:r>
          </a:p>
          <a:p>
            <a:pPr lvl="2"/>
            <a:r>
              <a:rPr lang="pt-PT" sz="1600" dirty="0"/>
              <a:t>	</a:t>
            </a:r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	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	</a:t>
            </a:r>
            <a:r>
              <a:rPr lang="pt-PT" sz="1600" dirty="0"/>
              <a:t>Sinal de relógio (148,5 MHz for FULL HD resolution)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>
              <a:sym typeface="Wingdings" panose="05000000000000000000" pitchFamily="2" charset="2"/>
            </a:endParaRP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repor as definições originais do sistema</a:t>
            </a:r>
          </a:p>
          <a:p>
            <a:pPr lvl="1"/>
            <a:r>
              <a:rPr lang="pt-PT" sz="2000" dirty="0"/>
              <a:t>Botão de start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 </a:t>
            </a:r>
            <a:r>
              <a:rPr lang="pt-PT" sz="1600" dirty="0"/>
              <a:t>Para inicializar a transmissão de dados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PT" sz="1200" dirty="0"/>
          </a:p>
          <a:p>
            <a:r>
              <a:rPr lang="en-US" dirty="0"/>
              <a:t>	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780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000" dirty="0" err="1"/>
              <a:t>Placa</a:t>
            </a:r>
            <a:r>
              <a:rPr lang="en-US" sz="2000" dirty="0"/>
              <a:t> HDMI RX </a:t>
            </a:r>
            <a:r>
              <a:rPr lang="en-US" sz="2000" dirty="0" err="1"/>
              <a:t>transmite</a:t>
            </a:r>
            <a:r>
              <a:rPr lang="en-US" sz="2000" dirty="0"/>
              <a:t>: 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Dados referentes à imagem (RGB – 30 bits)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Sinais de controlo: </a:t>
            </a:r>
            <a:r>
              <a:rPr lang="pt-PT" sz="1600" i="1" dirty="0"/>
              <a:t>vsync</a:t>
            </a:r>
            <a:r>
              <a:rPr lang="pt-PT" sz="1600" dirty="0"/>
              <a:t>, </a:t>
            </a:r>
            <a:r>
              <a:rPr lang="pt-PT" sz="1600" i="1" dirty="0"/>
              <a:t>hsync</a:t>
            </a:r>
            <a:r>
              <a:rPr lang="pt-PT" sz="1600" dirty="0"/>
              <a:t> and </a:t>
            </a:r>
            <a:r>
              <a:rPr lang="pt-PT" sz="1600" i="1" dirty="0"/>
              <a:t>enable</a:t>
            </a:r>
          </a:p>
          <a:p>
            <a:pPr lvl="2"/>
            <a:r>
              <a:rPr lang="pt-PT" sz="1600" dirty="0">
                <a:sym typeface="Wingdings" panose="05000000000000000000" pitchFamily="2" charset="2"/>
              </a:rPr>
              <a:t></a:t>
            </a:r>
            <a:r>
              <a:rPr lang="pt-PT" sz="1600" dirty="0"/>
              <a:t>Sinal de relógio (148,5 MHz for FULL HD resolution)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1592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24A4C1-F8AF-4949-A834-D16018449E95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8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9F514-D432-F548-B4EC-53872A2D3FB1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57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90218-E02B-734B-9DD7-D62AC0E96AAB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8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A16EC7-7D35-CF45-B0A0-6B17279625E2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63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747DCF-563E-934C-AD39-AB9DDE920F64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87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533A89-68AE-0C41-B832-BC331C3395C6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9C6A0D-AC36-D04C-B58A-7CAE7C67366D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5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5FD004-6B6F-F54F-889E-CD1AE3032DAD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5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89273-1BD6-9442-9EC3-52990F21EB1C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7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C143ED7-1E25-6C49-B459-4669DDB1E0DE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73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2AC095-EF41-1344-8163-FE75A8120EC2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08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281FFC3-9CDB-6E46-86D1-673567AEC867}" type="datetime1">
              <a:rPr lang="en-US" smtClean="0"/>
              <a:t>7/1/2017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927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8.emf"/><Relationship Id="rId4" Type="http://schemas.openxmlformats.org/officeDocument/2006/relationships/oleObject" Target="../embeddings/oleObject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 anchor="t">
            <a:normAutofit/>
          </a:bodyPr>
          <a:lstStyle/>
          <a:p>
            <a:pPr lvl="0" algn="ctr" defTabSz="914400" eaLnBrk="0" fontAlgn="base" hangingPunct="0">
              <a:spcAft>
                <a:spcPct val="0"/>
              </a:spcAft>
            </a:pPr>
            <a:r>
              <a:rPr lang="pt-PT" altLang="pt-PT" sz="4400" dirty="0">
                <a:solidFill>
                  <a:schemeClr val="accent2"/>
                </a:solidFill>
              </a:rPr>
              <a:t>Implementação em FPGA de um conversor HDMI para transmissão em série de alta velocidade</a:t>
            </a:r>
            <a:br>
              <a:rPr lang="pt-PT" altLang="pt-PT" sz="3200" dirty="0">
                <a:solidFill>
                  <a:schemeClr val="accent2"/>
                </a:solidFill>
              </a:rPr>
            </a:br>
            <a:br>
              <a:rPr lang="pt-PT" altLang="pt-PT" sz="3200" dirty="0">
                <a:solidFill>
                  <a:schemeClr val="accent2"/>
                </a:solidFill>
              </a:rPr>
            </a:br>
            <a:r>
              <a:rPr lang="pt-PT" altLang="pt-PT" sz="2400" b="1" dirty="0">
                <a:solidFill>
                  <a:schemeClr val="tx1"/>
                </a:solidFill>
              </a:rPr>
              <a:t>Ana Marisa Oliveira Barbosa</a:t>
            </a:r>
            <a:br>
              <a:rPr lang="pt-PT" altLang="pt-PT" sz="2400" dirty="0">
                <a:solidFill>
                  <a:schemeClr val="tx1"/>
                </a:solidFill>
              </a:rPr>
            </a:br>
            <a:br>
              <a:rPr lang="pt-PT" altLang="pt-PT" sz="2000" i="1" dirty="0">
                <a:solidFill>
                  <a:schemeClr val="tx1"/>
                </a:solidFill>
              </a:rPr>
            </a:br>
            <a:r>
              <a:rPr lang="pt-PT" altLang="pt-PT" sz="2000" b="1" dirty="0">
                <a:solidFill>
                  <a:schemeClr val="tx1"/>
                </a:solidFill>
              </a:rPr>
              <a:t>Orientador</a:t>
            </a:r>
            <a:r>
              <a:rPr lang="pt-PT" altLang="pt-PT" sz="2000" dirty="0">
                <a:solidFill>
                  <a:schemeClr val="tx1"/>
                </a:solidFill>
              </a:rPr>
              <a:t>: Prof. Doutor João Paulo de Castro Canas Ferreira</a:t>
            </a:r>
            <a:br>
              <a:rPr lang="pt-PT" altLang="pt-PT" sz="2000" dirty="0">
                <a:solidFill>
                  <a:schemeClr val="tx1"/>
                </a:solidFill>
              </a:rPr>
            </a:br>
            <a:r>
              <a:rPr lang="pt-PT" altLang="pt-PT" sz="2000" b="1" dirty="0">
                <a:solidFill>
                  <a:schemeClr val="tx1"/>
                </a:solidFill>
              </a:rPr>
              <a:t>Co-orientador</a:t>
            </a:r>
            <a:r>
              <a:rPr lang="pt-PT" altLang="pt-PT" sz="2000" dirty="0">
                <a:solidFill>
                  <a:schemeClr val="tx1"/>
                </a:solidFill>
              </a:rPr>
              <a:t>: Prof. Doutor Henrique Manuel de Castro Faria Salgado</a:t>
            </a:r>
            <a:br>
              <a:rPr lang="pt-PT" altLang="pt-PT" sz="2000" dirty="0">
                <a:solidFill>
                  <a:schemeClr val="tx1"/>
                </a:solidFill>
              </a:rPr>
            </a:br>
            <a:r>
              <a:rPr lang="pt-PT" altLang="pt-PT" sz="2000" b="1" dirty="0">
                <a:solidFill>
                  <a:schemeClr val="tx1"/>
                </a:solidFill>
              </a:rPr>
              <a:t>Supervisor Externo</a:t>
            </a:r>
            <a:r>
              <a:rPr lang="pt-PT" altLang="pt-PT" sz="2000" dirty="0">
                <a:solidFill>
                  <a:schemeClr val="tx1"/>
                </a:solidFill>
              </a:rPr>
              <a:t>: Doutor Luís Manuel de Sousa Pessoa</a:t>
            </a:r>
            <a:endParaRPr lang="pt-PT" altLang="pt-PT" sz="4400" dirty="0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744457"/>
          </a:xfrm>
        </p:spPr>
        <p:txBody>
          <a:bodyPr>
            <a:normAutofit/>
          </a:bodyPr>
          <a:lstStyle/>
          <a:p>
            <a:r>
              <a:rPr lang="en-US" dirty="0"/>
              <a:t>FACULDADE DE ENGENHARIA DA UNIVERSIDADE DO PORTO</a:t>
            </a:r>
          </a:p>
          <a:p>
            <a:pPr algn="ctr"/>
            <a:r>
              <a:rPr lang="en-US" b="1" cap="none" dirty="0"/>
              <a:t>6 de </a:t>
            </a:r>
            <a:r>
              <a:rPr lang="en-US" b="1" cap="none" dirty="0" err="1"/>
              <a:t>julho</a:t>
            </a:r>
            <a:r>
              <a:rPr lang="en-US" b="1" cap="none" dirty="0"/>
              <a:t> de 2017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15" r="6694" b="11873"/>
          <a:stretch/>
        </p:blipFill>
        <p:spPr>
          <a:xfrm>
            <a:off x="8032830" y="5407805"/>
            <a:ext cx="3122850" cy="6609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5225469"/>
            <a:ext cx="2255488" cy="84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Arrow: Left 9" title="Step 2 arrow pointing towards goal"/>
          <p:cNvSpPr/>
          <p:nvPr/>
        </p:nvSpPr>
        <p:spPr>
          <a:xfrm rot="19461714">
            <a:off x="6803438" y="3812750"/>
            <a:ext cx="1490308" cy="503284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2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7" name="Freeform: Shape 6" title="Goal title"/>
          <p:cNvSpPr/>
          <p:nvPr/>
        </p:nvSpPr>
        <p:spPr>
          <a:xfrm>
            <a:off x="5213667" y="4163583"/>
            <a:ext cx="1830223" cy="1765911"/>
          </a:xfrm>
          <a:custGeom>
            <a:avLst/>
            <a:gdLst>
              <a:gd name="connsiteX0" fmla="*/ 0 w 1830223"/>
              <a:gd name="connsiteY0" fmla="*/ 915112 h 1830223"/>
              <a:gd name="connsiteX1" fmla="*/ 915112 w 1830223"/>
              <a:gd name="connsiteY1" fmla="*/ 0 h 1830223"/>
              <a:gd name="connsiteX2" fmla="*/ 1830224 w 1830223"/>
              <a:gd name="connsiteY2" fmla="*/ 915112 h 1830223"/>
              <a:gd name="connsiteX3" fmla="*/ 915112 w 1830223"/>
              <a:gd name="connsiteY3" fmla="*/ 1830224 h 1830223"/>
              <a:gd name="connsiteX4" fmla="*/ 0 w 1830223"/>
              <a:gd name="connsiteY4" fmla="*/ 915112 h 1830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223" h="1830223">
                <a:moveTo>
                  <a:pt x="0" y="915112"/>
                </a:moveTo>
                <a:cubicBezTo>
                  <a:pt x="0" y="409710"/>
                  <a:pt x="409710" y="0"/>
                  <a:pt x="915112" y="0"/>
                </a:cubicBezTo>
                <a:cubicBezTo>
                  <a:pt x="1420514" y="0"/>
                  <a:pt x="1830224" y="409710"/>
                  <a:pt x="1830224" y="915112"/>
                </a:cubicBezTo>
                <a:cubicBezTo>
                  <a:pt x="1830224" y="1420514"/>
                  <a:pt x="1420514" y="1830224"/>
                  <a:pt x="915112" y="1830224"/>
                </a:cubicBezTo>
                <a:cubicBezTo>
                  <a:pt x="409710" y="1830224"/>
                  <a:pt x="0" y="1420514"/>
                  <a:pt x="0" y="91511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5" tIns="285175" rIns="285175" bIns="285175" numCol="1" spcCol="1270" anchor="ctr" anchorCtr="0">
            <a:noAutofit/>
          </a:bodyPr>
          <a:lstStyle/>
          <a:p>
            <a:pPr marL="0" lvl="0" indent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pt-PT" sz="2700" b="1" kern="1200" noProof="0" dirty="0"/>
              <a:t>Objetivo</a:t>
            </a:r>
            <a:r>
              <a:rPr lang="en-US" sz="2700" b="1" kern="1200" dirty="0"/>
              <a:t> Final</a:t>
            </a:r>
          </a:p>
        </p:txBody>
      </p:sp>
      <p:sp>
        <p:nvSpPr>
          <p:cNvPr id="8" name="Arrow: Left 7" title="Step 1 arrow pointing towards goal"/>
          <p:cNvSpPr/>
          <p:nvPr/>
        </p:nvSpPr>
        <p:spPr>
          <a:xfrm rot="12910467">
            <a:off x="3966391" y="3848123"/>
            <a:ext cx="1482116" cy="503284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2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Freeform: Shape 8" title="Step 1 title"/>
          <p:cNvSpPr/>
          <p:nvPr/>
        </p:nvSpPr>
        <p:spPr>
          <a:xfrm>
            <a:off x="7431456" y="379225"/>
            <a:ext cx="1738712" cy="1342093"/>
          </a:xfrm>
          <a:custGeom>
            <a:avLst/>
            <a:gdLst>
              <a:gd name="connsiteX0" fmla="*/ 0 w 1738712"/>
              <a:gd name="connsiteY0" fmla="*/ 139097 h 1390970"/>
              <a:gd name="connsiteX1" fmla="*/ 139097 w 1738712"/>
              <a:gd name="connsiteY1" fmla="*/ 0 h 1390970"/>
              <a:gd name="connsiteX2" fmla="*/ 1599615 w 1738712"/>
              <a:gd name="connsiteY2" fmla="*/ 0 h 1390970"/>
              <a:gd name="connsiteX3" fmla="*/ 1738712 w 1738712"/>
              <a:gd name="connsiteY3" fmla="*/ 139097 h 1390970"/>
              <a:gd name="connsiteX4" fmla="*/ 1738712 w 1738712"/>
              <a:gd name="connsiteY4" fmla="*/ 1251873 h 1390970"/>
              <a:gd name="connsiteX5" fmla="*/ 1599615 w 1738712"/>
              <a:gd name="connsiteY5" fmla="*/ 1390970 h 1390970"/>
              <a:gd name="connsiteX6" fmla="*/ 139097 w 1738712"/>
              <a:gd name="connsiteY6" fmla="*/ 1390970 h 1390970"/>
              <a:gd name="connsiteX7" fmla="*/ 0 w 1738712"/>
              <a:gd name="connsiteY7" fmla="*/ 1251873 h 1390970"/>
              <a:gd name="connsiteX8" fmla="*/ 0 w 1738712"/>
              <a:gd name="connsiteY8" fmla="*/ 139097 h 1390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8712" h="1390970">
                <a:moveTo>
                  <a:pt x="0" y="139097"/>
                </a:moveTo>
                <a:cubicBezTo>
                  <a:pt x="0" y="62276"/>
                  <a:pt x="62276" y="0"/>
                  <a:pt x="139097" y="0"/>
                </a:cubicBezTo>
                <a:lnTo>
                  <a:pt x="1599615" y="0"/>
                </a:lnTo>
                <a:cubicBezTo>
                  <a:pt x="1676436" y="0"/>
                  <a:pt x="1738712" y="62276"/>
                  <a:pt x="1738712" y="139097"/>
                </a:cubicBezTo>
                <a:lnTo>
                  <a:pt x="1738712" y="1251873"/>
                </a:lnTo>
                <a:cubicBezTo>
                  <a:pt x="1738712" y="1328694"/>
                  <a:pt x="1676436" y="1390970"/>
                  <a:pt x="1599615" y="1390970"/>
                </a:cubicBezTo>
                <a:lnTo>
                  <a:pt x="139097" y="1390970"/>
                </a:lnTo>
                <a:cubicBezTo>
                  <a:pt x="62276" y="1390970"/>
                  <a:pt x="0" y="1328694"/>
                  <a:pt x="0" y="1251873"/>
                </a:cubicBezTo>
                <a:lnTo>
                  <a:pt x="0" y="13909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845" tIns="118845" rIns="118845" bIns="118845" numCol="1" spcCol="1270" anchor="ctr" anchorCtr="0">
            <a:noAutofit/>
          </a:bodyPr>
          <a:lstStyle/>
          <a:p>
            <a:pPr marL="0" lvl="0" indent="0"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100" b="1" dirty="0"/>
              <a:t>2</a:t>
            </a:r>
            <a:r>
              <a:rPr lang="en-US" sz="4100" b="1" kern="1200" dirty="0"/>
              <a:t>ª </a:t>
            </a:r>
            <a:r>
              <a:rPr lang="pt-PT" sz="4100" b="1" kern="1200" noProof="0" dirty="0"/>
              <a:t>etapa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9</a:t>
            </a:fld>
            <a:endParaRPr lang="en-US" dirty="0"/>
          </a:p>
        </p:txBody>
      </p:sp>
      <p:sp>
        <p:nvSpPr>
          <p:cNvPr id="12" name="Freeform: Shape 10" title="Step 2 title"/>
          <p:cNvSpPr/>
          <p:nvPr/>
        </p:nvSpPr>
        <p:spPr>
          <a:xfrm>
            <a:off x="3087387" y="2974428"/>
            <a:ext cx="1738712" cy="1342093"/>
          </a:xfrm>
          <a:custGeom>
            <a:avLst/>
            <a:gdLst>
              <a:gd name="connsiteX0" fmla="*/ 0 w 1738712"/>
              <a:gd name="connsiteY0" fmla="*/ 139097 h 1390970"/>
              <a:gd name="connsiteX1" fmla="*/ 139097 w 1738712"/>
              <a:gd name="connsiteY1" fmla="*/ 0 h 1390970"/>
              <a:gd name="connsiteX2" fmla="*/ 1599615 w 1738712"/>
              <a:gd name="connsiteY2" fmla="*/ 0 h 1390970"/>
              <a:gd name="connsiteX3" fmla="*/ 1738712 w 1738712"/>
              <a:gd name="connsiteY3" fmla="*/ 139097 h 1390970"/>
              <a:gd name="connsiteX4" fmla="*/ 1738712 w 1738712"/>
              <a:gd name="connsiteY4" fmla="*/ 1251873 h 1390970"/>
              <a:gd name="connsiteX5" fmla="*/ 1599615 w 1738712"/>
              <a:gd name="connsiteY5" fmla="*/ 1390970 h 1390970"/>
              <a:gd name="connsiteX6" fmla="*/ 139097 w 1738712"/>
              <a:gd name="connsiteY6" fmla="*/ 1390970 h 1390970"/>
              <a:gd name="connsiteX7" fmla="*/ 0 w 1738712"/>
              <a:gd name="connsiteY7" fmla="*/ 1251873 h 1390970"/>
              <a:gd name="connsiteX8" fmla="*/ 0 w 1738712"/>
              <a:gd name="connsiteY8" fmla="*/ 139097 h 1390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8712" h="1390970">
                <a:moveTo>
                  <a:pt x="0" y="139097"/>
                </a:moveTo>
                <a:cubicBezTo>
                  <a:pt x="0" y="62276"/>
                  <a:pt x="62276" y="0"/>
                  <a:pt x="139097" y="0"/>
                </a:cubicBezTo>
                <a:lnTo>
                  <a:pt x="1599615" y="0"/>
                </a:lnTo>
                <a:cubicBezTo>
                  <a:pt x="1676436" y="0"/>
                  <a:pt x="1738712" y="62276"/>
                  <a:pt x="1738712" y="139097"/>
                </a:cubicBezTo>
                <a:lnTo>
                  <a:pt x="1738712" y="1251873"/>
                </a:lnTo>
                <a:cubicBezTo>
                  <a:pt x="1738712" y="1328694"/>
                  <a:pt x="1676436" y="1390970"/>
                  <a:pt x="1599615" y="1390970"/>
                </a:cubicBezTo>
                <a:lnTo>
                  <a:pt x="139097" y="1390970"/>
                </a:lnTo>
                <a:cubicBezTo>
                  <a:pt x="62276" y="1390970"/>
                  <a:pt x="0" y="1328694"/>
                  <a:pt x="0" y="1251873"/>
                </a:cubicBezTo>
                <a:lnTo>
                  <a:pt x="0" y="13909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845" tIns="118845" rIns="118845" bIns="118845" numCol="1" spcCol="1270" anchor="ctr" anchorCtr="0">
            <a:noAutofit/>
          </a:bodyPr>
          <a:lstStyle/>
          <a:p>
            <a:pPr marL="0" lvl="0" indent="0"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100" b="1" dirty="0"/>
              <a:t>1</a:t>
            </a:r>
            <a:r>
              <a:rPr lang="en-US" sz="4100" b="1" kern="1200" dirty="0"/>
              <a:t>ª </a:t>
            </a:r>
            <a:r>
              <a:rPr lang="pt-PT" sz="4100" b="1" kern="1200" noProof="0" dirty="0"/>
              <a:t>etapa</a:t>
            </a:r>
          </a:p>
        </p:txBody>
      </p:sp>
    </p:spTree>
    <p:extLst>
      <p:ext uri="{BB962C8B-B14F-4D97-AF65-F5344CB8AC3E}">
        <p14:creationId xmlns:p14="http://schemas.microsoft.com/office/powerpoint/2010/main" val="545747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L 0.00013 0.3752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8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Desenvolvimento e Resultados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75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1 – Arquitetura A</a:t>
            </a:r>
            <a:br>
              <a:rPr lang="pt-PT" dirty="0"/>
            </a:br>
            <a:r>
              <a:rPr lang="pt-PT" sz="2800" dirty="0"/>
              <a:t>Transmissão de uma imagem gerada na FPGA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DCD8F4F9-BDCC-41AB-81E3-FE0417DFF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535621"/>
            <a:ext cx="4937760" cy="2009479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FPGA: </a:t>
            </a:r>
          </a:p>
          <a:p>
            <a:pPr lvl="2"/>
            <a:r>
              <a:rPr lang="pt-PT" sz="1600" dirty="0"/>
              <a:t>1920x1080 píxeis (atualização vertical = 60 Hz)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Interruptor </a:t>
            </a:r>
            <a:r>
              <a:rPr lang="pt-PT" sz="2000" i="1" dirty="0" err="1"/>
              <a:t>start</a:t>
            </a:r>
            <a:endParaRPr lang="pt-PT" sz="2000" i="1" dirty="0"/>
          </a:p>
        </p:txBody>
      </p:sp>
      <p:pic>
        <p:nvPicPr>
          <p:cNvPr id="15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967" y="2064937"/>
            <a:ext cx="6277000" cy="3312378"/>
          </a:xfr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164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1 – Arquitetura A</a:t>
            </a:r>
            <a:br>
              <a:rPr lang="pt-PT" dirty="0"/>
            </a:br>
            <a:r>
              <a:rPr lang="pt-PT" sz="2800" dirty="0"/>
              <a:t>Transmissão de uma imagem gerada na FPGA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r="27994" b="9829"/>
          <a:stretch/>
        </p:blipFill>
        <p:spPr>
          <a:xfrm>
            <a:off x="1097280" y="1737360"/>
            <a:ext cx="5014069" cy="43610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12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126480" y="2759744"/>
            <a:ext cx="5407692" cy="2677656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just">
              <a:buClr>
                <a:srgbClr val="00B050"/>
              </a:buClr>
              <a:buFont typeface="Wingdings" charset="2"/>
              <a:buChar char="ü"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Comunicação entre a FPGA e a placa HDMI TX bem sucedida.</a:t>
            </a:r>
          </a:p>
          <a:p>
            <a:pPr marL="342900" indent="-342900" algn="just">
              <a:buClr>
                <a:srgbClr val="00B050"/>
              </a:buClr>
              <a:buFont typeface="Wingdings" charset="2"/>
              <a:buChar char="ü"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Arquitetura de geração de barra de cores validada.</a:t>
            </a:r>
          </a:p>
          <a:p>
            <a:pPr marL="342900" indent="-342900" algn="just">
              <a:buClr>
                <a:srgbClr val="00B050"/>
              </a:buClr>
              <a:buFont typeface="Wingdings" charset="2"/>
              <a:buChar char="ü"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Passo intermédio que visa alcançar o objetivo final proposto na primeira etapa do projeto concluido. </a:t>
            </a:r>
          </a:p>
        </p:txBody>
      </p:sp>
    </p:spTree>
    <p:extLst>
      <p:ext uri="{BB962C8B-B14F-4D97-AF65-F5344CB8AC3E}">
        <p14:creationId xmlns:p14="http://schemas.microsoft.com/office/powerpoint/2010/main" val="1377638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Etapa</a:t>
            </a:r>
            <a:r>
              <a:rPr lang="en-US" dirty="0"/>
              <a:t> 1 – </a:t>
            </a:r>
            <a:r>
              <a:rPr lang="pt-PT" dirty="0"/>
              <a:t>Arquitetura B</a:t>
            </a:r>
            <a:br>
              <a:rPr lang="en-US" dirty="0"/>
            </a:br>
            <a:r>
              <a:rPr lang="pt-PT" sz="2800" dirty="0"/>
              <a:t>Transmissão de imagem entre dispositivos HDMI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5376D6ED-2164-46E5-B1D5-011AB664A8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6904" y="2414564"/>
            <a:ext cx="5659120" cy="3638996"/>
          </a:xfrm>
        </p:spPr>
        <p:txBody>
          <a:bodyPr>
            <a:normAutofit/>
          </a:bodyPr>
          <a:lstStyle/>
          <a:p>
            <a:pPr lvl="1"/>
            <a:r>
              <a:rPr lang="pt-PT" sz="2000" dirty="0"/>
              <a:t>Geração de uma barra de cores na FPGA</a:t>
            </a:r>
          </a:p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Placa HDMI TX recebe: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Interruptor </a:t>
            </a:r>
            <a:r>
              <a:rPr lang="pt-PT" sz="2000" i="1" dirty="0"/>
              <a:t>start</a:t>
            </a:r>
          </a:p>
          <a:p>
            <a:pPr lvl="2"/>
            <a:r>
              <a:rPr lang="pt-PT" sz="1600" i="1" dirty="0"/>
              <a:t>ON</a:t>
            </a:r>
            <a:r>
              <a:rPr lang="pt-PT" sz="1600" dirty="0"/>
              <a:t>: Transmite a barra de cores</a:t>
            </a:r>
          </a:p>
          <a:p>
            <a:pPr lvl="2"/>
            <a:r>
              <a:rPr lang="pt-PT" sz="1600" i="1" dirty="0"/>
              <a:t>OFF</a:t>
            </a:r>
            <a:r>
              <a:rPr lang="pt-PT" sz="1600" dirty="0"/>
              <a:t>: Transmite dados provenientes da placa RX</a:t>
            </a:r>
          </a:p>
          <a:p>
            <a:pPr lvl="2"/>
            <a:endParaRPr lang="en-US" sz="1600" dirty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6488" y="2414564"/>
            <a:ext cx="6450169" cy="3169416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22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Etapa</a:t>
            </a:r>
            <a:r>
              <a:rPr lang="en-US" dirty="0"/>
              <a:t> 1 – </a:t>
            </a:r>
            <a:r>
              <a:rPr lang="pt-PT" dirty="0"/>
              <a:t>Arquitetura B</a:t>
            </a:r>
            <a:br>
              <a:rPr lang="en-US" dirty="0"/>
            </a:br>
            <a:r>
              <a:rPr lang="pt-PT" sz="3100" dirty="0"/>
              <a:t>Transmissão de imagem entre dispositivos HDMI</a:t>
            </a:r>
            <a:endParaRPr lang="en-US" sz="31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EF481A-39AE-4269-B861-E7A5FFC573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4" t="8937" r="18169" b="4932"/>
          <a:stretch/>
        </p:blipFill>
        <p:spPr>
          <a:xfrm>
            <a:off x="918157" y="1991423"/>
            <a:ext cx="5541176" cy="40851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TextBox 9"/>
          <p:cNvSpPr txBox="1"/>
          <p:nvPr/>
        </p:nvSpPr>
        <p:spPr>
          <a:xfrm>
            <a:off x="6459333" y="3129076"/>
            <a:ext cx="4888980" cy="1200329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just">
              <a:buClr>
                <a:srgbClr val="00B050"/>
              </a:buClr>
              <a:buFont typeface="Wingdings" charset="2"/>
              <a:buChar char="ü"/>
            </a:pPr>
            <a:r>
              <a:rPr lang="pt-PT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Objetivo final alcançado:</a:t>
            </a: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Obteve-se uma ligação entre dispositivos HDMI 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946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 – Arquitetura C</a:t>
            </a:r>
            <a:br>
              <a:rPr lang="pt-PT" dirty="0"/>
            </a:br>
            <a:r>
              <a:rPr lang="pt-PT" sz="3100" dirty="0"/>
              <a:t>Transmissão de imagem e som entre dispositivos HDMI</a:t>
            </a:r>
          </a:p>
        </p:txBody>
      </p:sp>
      <p:pic>
        <p:nvPicPr>
          <p:cNvPr id="13" name="IMG_6431">
            <a:hlinkClick r:id="" action="ppaction://media"/>
            <a:extLst>
              <a:ext uri="{FF2B5EF4-FFF2-40B4-BE49-F238E27FC236}">
                <a16:creationId xmlns:a16="http://schemas.microsoft.com/office/drawing/2014/main" id="{55939A09-A278-402F-934C-410869E3F94D}"/>
              </a:ext>
            </a:extLst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77481" y="2133600"/>
            <a:ext cx="6294311" cy="3540676"/>
          </a:xfrm>
        </p:spPr>
      </p:pic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88470A03-004D-4A10-9CDB-F35411451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1730968"/>
            <a:ext cx="3643162" cy="2889158"/>
          </a:xfrm>
        </p:spPr>
        <p:txBody>
          <a:bodyPr>
            <a:normAutofit lnSpcReduction="10000"/>
          </a:bodyPr>
          <a:lstStyle/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Placa HDMI TX recebe: </a:t>
            </a:r>
          </a:p>
          <a:p>
            <a:pPr lvl="2"/>
            <a:r>
              <a:rPr lang="pt-PT" sz="1600" dirty="0"/>
              <a:t>Dados referentes à imagem </a:t>
            </a:r>
          </a:p>
          <a:p>
            <a:pPr lvl="2"/>
            <a:r>
              <a:rPr lang="pt-PT" sz="1600" dirty="0"/>
              <a:t>Audio no formato I2S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reset</a:t>
            </a:r>
          </a:p>
          <a:p>
            <a:pPr lvl="1"/>
            <a:r>
              <a:rPr lang="pt-PT" sz="2000" dirty="0"/>
              <a:t>Botão de </a:t>
            </a:r>
            <a:r>
              <a:rPr lang="pt-PT" sz="2000" i="1" dirty="0"/>
              <a:t>POWER</a:t>
            </a:r>
          </a:p>
          <a:p>
            <a:pPr lvl="1">
              <a:spcAft>
                <a:spcPts val="0"/>
              </a:spcAft>
            </a:pPr>
            <a:r>
              <a:rPr lang="pt-PT" sz="2000" dirty="0"/>
              <a:t>Botão de </a:t>
            </a:r>
            <a:r>
              <a:rPr lang="pt-PT" sz="2000" i="1" dirty="0"/>
              <a:t>MUTE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97280" y="4620126"/>
            <a:ext cx="3993266" cy="1631216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just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PT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 o objetivo final desta primeira etapa já concluído</a:t>
            </a:r>
            <a:r>
              <a:rPr lang="pt-PT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foi possível adicionar uma nova característica à mesma: suporte de som.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35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39746" y="2129470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</a:t>
            </a:r>
          </a:p>
          <a:p>
            <a:pPr lvl="1"/>
            <a:r>
              <a:rPr lang="pt-PT" sz="2000" b="1" dirty="0"/>
              <a:t>Tramas de 40 bits enviadas à cadência de 148,5 MHz para o módulo GTX</a:t>
            </a:r>
          </a:p>
          <a:p>
            <a:pPr lvl="1"/>
            <a:r>
              <a:rPr lang="pt-PT" sz="2000" dirty="0"/>
              <a:t>Taxa de débito = 5,94 </a:t>
            </a:r>
            <a:r>
              <a:rPr lang="pt-PT" sz="2000" dirty="0" err="1"/>
              <a:t>Gbit</a:t>
            </a:r>
            <a:r>
              <a:rPr lang="pt-PT" sz="2000" dirty="0"/>
              <a:t>/s</a:t>
            </a:r>
          </a:p>
          <a:p>
            <a:pPr lvl="1"/>
            <a:r>
              <a:rPr lang="pt-PT" sz="2000" dirty="0"/>
              <a:t>Tramas de 40 bits recebidas à cadência de 148,5 MHz para do módulo GTX</a:t>
            </a:r>
          </a:p>
          <a:p>
            <a:pPr lvl="1"/>
            <a:r>
              <a:rPr lang="pt-PT" sz="2000" b="1" dirty="0"/>
              <a:t>Tramas devidamente alinhadas</a:t>
            </a:r>
          </a:p>
          <a:p>
            <a:pPr lvl="1"/>
            <a:r>
              <a:rPr lang="pt-PT" sz="2000" dirty="0"/>
              <a:t>Placa HDMI TX recebe: </a:t>
            </a:r>
          </a:p>
          <a:p>
            <a:pPr lvl="2"/>
            <a:r>
              <a:rPr lang="pt-PT" sz="1600" dirty="0"/>
              <a:t>Dados referentes à imagem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7506" y="2055544"/>
            <a:ext cx="6108710" cy="3504093"/>
          </a:xfrm>
          <a:prstGeom prst="rect">
            <a:avLst/>
          </a:prstGeom>
        </p:spPr>
      </p:pic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27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Content Placeholder 3">
            <a:extLst/>
          </p:cNvPr>
          <p:cNvSpPr>
            <a:spLocks noGrp="1"/>
          </p:cNvSpPr>
          <p:nvPr>
            <p:ph sz="half" idx="2"/>
          </p:nvPr>
        </p:nvSpPr>
        <p:spPr>
          <a:xfrm>
            <a:off x="1097278" y="1830458"/>
            <a:ext cx="3355531" cy="478466"/>
          </a:xfrm>
        </p:spPr>
        <p:txBody>
          <a:bodyPr>
            <a:noAutofit/>
          </a:bodyPr>
          <a:lstStyle/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2400" b="1" dirty="0"/>
              <a:t>Envio das tramas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7424059"/>
              </p:ext>
            </p:extLst>
          </p:nvPr>
        </p:nvGraphicFramePr>
        <p:xfrm>
          <a:off x="3214370" y="4975041"/>
          <a:ext cx="6023720" cy="11753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9" name="Acrobat Document" r:id="rId4" imgW="13077704" imgH="2552627" progId="AcroExch.Document.7">
                  <p:embed/>
                </p:oleObj>
              </mc:Choice>
              <mc:Fallback>
                <p:oleObj name="Acrobat Document" r:id="rId4" imgW="13077704" imgH="2552627" progId="AcroExch.Document.7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214370" y="4975041"/>
                        <a:ext cx="6023720" cy="11753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3">
            <a:extLst/>
          </p:cNvPr>
          <p:cNvSpPr>
            <a:spLocks noGrp="1"/>
          </p:cNvSpPr>
          <p:nvPr>
            <p:ph sz="half" idx="2"/>
          </p:nvPr>
        </p:nvSpPr>
        <p:spPr>
          <a:xfrm>
            <a:off x="918511" y="2402022"/>
            <a:ext cx="10615439" cy="3748351"/>
          </a:xfrm>
        </p:spPr>
        <p:txBody>
          <a:bodyPr>
            <a:noAutofit/>
          </a:bodyPr>
          <a:lstStyle/>
          <a:p>
            <a:pPr lvl="1"/>
            <a:r>
              <a:rPr lang="pt-PT" sz="2000" b="1" dirty="0"/>
              <a:t>Tramas de 40 bits </a:t>
            </a:r>
          </a:p>
          <a:p>
            <a:pPr lvl="1"/>
            <a:r>
              <a:rPr lang="pt-PT" sz="2000" b="1" dirty="0"/>
              <a:t>Enviadas à cadência de 148,5 MHz</a:t>
            </a:r>
          </a:p>
          <a:p>
            <a:pPr lvl="1"/>
            <a:r>
              <a:rPr lang="pt-PT" sz="2000" b="1" dirty="0"/>
              <a:t>Momentos de transmissão nula:</a:t>
            </a:r>
          </a:p>
          <a:p>
            <a:pPr lvl="2"/>
            <a:r>
              <a:rPr lang="pt-PT" sz="2000" dirty="0"/>
              <a:t>Sinais de controlo da imagem inativos.</a:t>
            </a:r>
          </a:p>
          <a:p>
            <a:pPr lvl="2"/>
            <a:r>
              <a:rPr lang="pt-PT" sz="2000" dirty="0"/>
              <a:t>Trama enviada SOP (</a:t>
            </a:r>
            <a:r>
              <a:rPr lang="pt-PT" sz="2000" i="1" dirty="0"/>
              <a:t>Start of Packet</a:t>
            </a:r>
            <a:r>
              <a:rPr lang="pt-PT" sz="2000" dirty="0"/>
              <a:t>).</a:t>
            </a:r>
          </a:p>
          <a:p>
            <a:pPr lvl="1"/>
            <a:r>
              <a:rPr lang="pt-PT" sz="2000" b="1" dirty="0"/>
              <a:t>Momentos de transmissão não nula:</a:t>
            </a:r>
          </a:p>
          <a:p>
            <a:pPr lvl="2"/>
            <a:r>
              <a:rPr lang="pt-PT" sz="2000" dirty="0"/>
              <a:t>Trama de informação enviada com o seguinte formato:</a:t>
            </a:r>
          </a:p>
        </p:txBody>
      </p:sp>
    </p:spTree>
    <p:extLst>
      <p:ext uri="{BB962C8B-B14F-4D97-AF65-F5344CB8AC3E}">
        <p14:creationId xmlns:p14="http://schemas.microsoft.com/office/powerpoint/2010/main" val="3476441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3100" dirty="0"/>
              <a:t>Transmissão de uma barra de cores gerada na FPGA em série</a:t>
            </a:r>
            <a:endParaRPr lang="am-ET" sz="31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18</a:t>
            </a:fld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2512" y="1830458"/>
            <a:ext cx="6549971" cy="4212941"/>
          </a:xfrm>
          <a:prstGeom prst="rect">
            <a:avLst/>
          </a:prstGeom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5037" y="2536138"/>
            <a:ext cx="3952624" cy="3293311"/>
          </a:xfrm>
        </p:spPr>
        <p:txBody>
          <a:bodyPr>
            <a:noAutofit/>
          </a:bodyPr>
          <a:lstStyle/>
          <a:p>
            <a:pPr lvl="1" algn="just">
              <a:lnSpc>
                <a:spcPct val="150000"/>
              </a:lnSpc>
            </a:pPr>
            <a:r>
              <a:rPr lang="pt-PT" sz="2000" dirty="0"/>
              <a:t>Tramas provenientes do recetor veem idealemente alinhadas segundo os limites apresentados na figura. </a:t>
            </a:r>
          </a:p>
          <a:p>
            <a:pPr lvl="1" algn="just">
              <a:lnSpc>
                <a:spcPct val="150000"/>
              </a:lnSpc>
            </a:pPr>
            <a:r>
              <a:rPr lang="pt-PT" sz="2000" dirty="0"/>
              <a:t>Ativação do alinhamento manual, caso seja necessário.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78" y="1830458"/>
            <a:ext cx="3355531" cy="478466"/>
          </a:xfrm>
        </p:spPr>
        <p:txBody>
          <a:bodyPr>
            <a:noAutofit/>
          </a:bodyPr>
          <a:lstStyle/>
          <a:p>
            <a:pPr marL="0" marR="0" lvl="1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PT" sz="2400" b="1" dirty="0"/>
              <a:t>Receção de tramas</a:t>
            </a:r>
          </a:p>
        </p:txBody>
      </p:sp>
    </p:spTree>
    <p:extLst>
      <p:ext uri="{BB962C8B-B14F-4D97-AF65-F5344CB8AC3E}">
        <p14:creationId xmlns:p14="http://schemas.microsoft.com/office/powerpoint/2010/main" val="1552931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Conteúdo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PT" dirty="0"/>
              <a:t>Introdução </a:t>
            </a:r>
          </a:p>
          <a:p>
            <a:r>
              <a:rPr lang="pt-PT" dirty="0"/>
              <a:t>Objetivos</a:t>
            </a:r>
          </a:p>
          <a:p>
            <a:pPr lvl="1"/>
            <a:r>
              <a:rPr lang="pt-PT" dirty="0"/>
              <a:t>1ª Etapa </a:t>
            </a:r>
          </a:p>
          <a:p>
            <a:pPr lvl="1"/>
            <a:r>
              <a:rPr lang="pt-PT" dirty="0"/>
              <a:t>2ª Etapa</a:t>
            </a:r>
          </a:p>
          <a:p>
            <a:r>
              <a:rPr lang="pt-PT" dirty="0"/>
              <a:t>Conceção, Desenvolvimento e Resultados</a:t>
            </a:r>
          </a:p>
          <a:p>
            <a:pPr lvl="1"/>
            <a:r>
              <a:rPr lang="pt-PT" dirty="0"/>
              <a:t>1ª Etapa </a:t>
            </a:r>
          </a:p>
          <a:p>
            <a:pPr lvl="1"/>
            <a:r>
              <a:rPr lang="pt-PT" dirty="0"/>
              <a:t>2ª Etapa</a:t>
            </a:r>
          </a:p>
          <a:p>
            <a:pPr lvl="1"/>
            <a:r>
              <a:rPr lang="pt-PT" dirty="0"/>
              <a:t>Análise dos recursos da FPGA utilizados em cada arquitetura</a:t>
            </a:r>
            <a:endParaRPr lang="en-US" dirty="0"/>
          </a:p>
          <a:p>
            <a:r>
              <a:rPr lang="pt-PT" dirty="0"/>
              <a:t>Conclusões e Trabalho Futuro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59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6460958" y="3585411"/>
            <a:ext cx="4835933" cy="1200329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just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PT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transmissão de dados em série foi bem sucedida, </a:t>
            </a: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validando toda a arquitetura desenvolvida.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61240"/>
            <a:ext cx="5145024" cy="418795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10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en-US" dirty="0"/>
            </a:br>
            <a:r>
              <a:rPr lang="pt-PT" sz="3100" dirty="0"/>
              <a:t>Transmissão de imagem em série entre dispositivos HDMI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FFF611-406C-44D4-A1BE-838CB63F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35828" y="1870306"/>
            <a:ext cx="4937760" cy="4217673"/>
          </a:xfrm>
        </p:spPr>
        <p:txBody>
          <a:bodyPr>
            <a:noAutofit/>
          </a:bodyPr>
          <a:lstStyle/>
          <a:p>
            <a:pPr lvl="1"/>
            <a:r>
              <a:rPr lang="pt-PT" sz="2000" dirty="0"/>
              <a:t>Geração de uma barra de cores na FPGA</a:t>
            </a:r>
          </a:p>
          <a:p>
            <a:pPr lvl="1"/>
            <a:r>
              <a:rPr lang="pt-PT" sz="2000" dirty="0"/>
              <a:t>Placa HDMI RX transmite: </a:t>
            </a:r>
          </a:p>
          <a:p>
            <a:pPr lvl="2"/>
            <a:r>
              <a:rPr lang="pt-PT" sz="1600" dirty="0"/>
              <a:t>Dados referentes à imagem </a:t>
            </a:r>
            <a:endParaRPr lang="pt-PT" sz="2000" dirty="0"/>
          </a:p>
          <a:p>
            <a:pPr lvl="1"/>
            <a:r>
              <a:rPr lang="pt-PT" sz="2000" dirty="0"/>
              <a:t>Tramas de 40 bits enviadas à cadência de 148,5 MHz para o módulo GTX</a:t>
            </a:r>
          </a:p>
          <a:p>
            <a:pPr lvl="1"/>
            <a:r>
              <a:rPr lang="pt-PT" sz="2000" dirty="0"/>
              <a:t>Taxa de débito = 5,94 </a:t>
            </a:r>
            <a:r>
              <a:rPr lang="pt-PT" sz="2000" dirty="0" err="1"/>
              <a:t>Gbit</a:t>
            </a:r>
            <a:r>
              <a:rPr lang="pt-PT" sz="2000" dirty="0"/>
              <a:t>/s</a:t>
            </a:r>
          </a:p>
          <a:p>
            <a:pPr lvl="1"/>
            <a:r>
              <a:rPr lang="pt-PT" sz="2000" dirty="0"/>
              <a:t>Tramas de 40 bits recebidas à cadência de 148,5 MHz para do módulo GTX</a:t>
            </a:r>
          </a:p>
          <a:p>
            <a:pPr lvl="1"/>
            <a:r>
              <a:rPr lang="pt-PT" sz="2000" dirty="0"/>
              <a:t>Tramas devidamente alinhadas</a:t>
            </a:r>
          </a:p>
          <a:p>
            <a:pPr lvl="1"/>
            <a:r>
              <a:rPr lang="pt-PT" sz="2000" dirty="0"/>
              <a:t>Placa HDMI TX recebe: </a:t>
            </a:r>
          </a:p>
          <a:p>
            <a:pPr lvl="2"/>
            <a:r>
              <a:rPr lang="pt-PT" sz="1600" dirty="0"/>
              <a:t>Dados referentes à imagem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3588" y="1978590"/>
            <a:ext cx="5703814" cy="3554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42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6219" t="7761" r="26503"/>
          <a:stretch/>
        </p:blipFill>
        <p:spPr>
          <a:xfrm>
            <a:off x="1097280" y="1737360"/>
            <a:ext cx="5626100" cy="43388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21</a:t>
            </a:fld>
            <a:endParaRPr lang="en-US" dirty="0"/>
          </a:p>
        </p:txBody>
      </p:sp>
      <p:sp>
        <p:nvSpPr>
          <p:cNvPr id="6" name="Title 1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en-US" dirty="0"/>
            </a:br>
            <a:r>
              <a:rPr lang="pt-PT" sz="3100" dirty="0"/>
              <a:t>Transmissão de imagem em série entre </a:t>
            </a:r>
            <a:r>
              <a:rPr lang="pt-PT" sz="3100"/>
              <a:t>dispositivos HDMI</a:t>
            </a:r>
            <a:endParaRPr lang="pt-PT" sz="31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A4AB7F-BBEC-4E4C-87E1-A78B0E1EF803}"/>
              </a:ext>
            </a:extLst>
          </p:cNvPr>
          <p:cNvSpPr txBox="1"/>
          <p:nvPr/>
        </p:nvSpPr>
        <p:spPr>
          <a:xfrm>
            <a:off x="6723378" y="2558361"/>
            <a:ext cx="4835933" cy="1200329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Erro não inesperável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Problemas de sincronização antes da transmissão para o serializador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98058B-9DCB-44BD-833C-056F7E3FCF5B}"/>
              </a:ext>
            </a:extLst>
          </p:cNvPr>
          <p:cNvSpPr txBox="1"/>
          <p:nvPr/>
        </p:nvSpPr>
        <p:spPr>
          <a:xfrm>
            <a:off x="6723379" y="4382056"/>
            <a:ext cx="4835933" cy="830997"/>
          </a:xfrm>
          <a:prstGeom prst="rect">
            <a:avLst/>
          </a:prstGeom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 algn="just">
              <a:buClr>
                <a:srgbClr val="00B050"/>
              </a:buClr>
              <a:buFont typeface="Wingdings" panose="05000000000000000000" pitchFamily="2" charset="2"/>
              <a:buChar char="ü"/>
            </a:pPr>
            <a:r>
              <a:rPr lang="pt-PT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Transmissão de dados em série não apresenta problemas</a:t>
            </a:r>
            <a:r>
              <a:rPr lang="pt-PT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5862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93713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1/2</a:t>
            </a:r>
            <a:br>
              <a:rPr lang="en-US" dirty="0"/>
            </a:br>
            <a:r>
              <a:rPr lang="pt-PT" sz="3100" dirty="0"/>
              <a:t>Análise</a:t>
            </a:r>
            <a:r>
              <a:rPr lang="en-US" sz="3100" dirty="0"/>
              <a:t> de </a:t>
            </a:r>
            <a:r>
              <a:rPr lang="pt-PT" sz="3100" dirty="0"/>
              <a:t>Recursos Utilizados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ACAE69C-BA39-468C-9670-8E5CEA97E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931479"/>
              </p:ext>
            </p:extLst>
          </p:nvPr>
        </p:nvGraphicFramePr>
        <p:xfrm>
          <a:off x="1097280" y="2095183"/>
          <a:ext cx="10058398" cy="2759604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820337">
                  <a:extLst>
                    <a:ext uri="{9D8B030D-6E8A-4147-A177-3AD203B41FA5}">
                      <a16:colId xmlns:a16="http://schemas.microsoft.com/office/drawing/2014/main" val="3914375198"/>
                    </a:ext>
                  </a:extLst>
                </a:gridCol>
                <a:gridCol w="116124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202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4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0910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3127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7200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1087350">
                  <a:extLst>
                    <a:ext uri="{9D8B030D-6E8A-4147-A177-3AD203B41FA5}">
                      <a16:colId xmlns:a16="http://schemas.microsoft.com/office/drawing/2014/main" val="2559900723"/>
                    </a:ext>
                  </a:extLst>
                </a:gridCol>
                <a:gridCol w="761140">
                  <a:extLst>
                    <a:ext uri="{9D8B030D-6E8A-4147-A177-3AD203B41FA5}">
                      <a16:colId xmlns:a16="http://schemas.microsoft.com/office/drawing/2014/main" val="1751239317"/>
                    </a:ext>
                  </a:extLst>
                </a:gridCol>
                <a:gridCol w="1079235">
                  <a:extLst>
                    <a:ext uri="{9D8B030D-6E8A-4147-A177-3AD203B41FA5}">
                      <a16:colId xmlns:a16="http://schemas.microsoft.com/office/drawing/2014/main" val="3010944425"/>
                    </a:ext>
                  </a:extLst>
                </a:gridCol>
                <a:gridCol w="900508">
                  <a:extLst>
                    <a:ext uri="{9D8B030D-6E8A-4147-A177-3AD203B41FA5}">
                      <a16:colId xmlns:a16="http://schemas.microsoft.com/office/drawing/2014/main" val="2776146504"/>
                    </a:ext>
                  </a:extLst>
                </a:gridCol>
              </a:tblGrid>
              <a:tr h="45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Recurso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A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B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C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D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E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357584"/>
                  </a:ext>
                </a:extLst>
              </a:tr>
              <a:tr h="459934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0084460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FF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64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566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710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0,12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74422463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LUT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0,02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67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0,02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27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0,01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486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590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0,19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838993418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I/O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38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uk-UA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5,43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103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i-FI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14,71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44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6,29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s-I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78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cs-CZ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11,14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99640302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GT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0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2,86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700" marR="12700" marT="1270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i-FI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2,86</a:t>
                      </a:r>
                    </a:p>
                  </a:txBody>
                  <a:tcPr marL="12700" marR="12700" marT="12700" marB="0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48637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1097280" y="5001644"/>
            <a:ext cx="23469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FF</a:t>
            </a:r>
            <a:r>
              <a:rPr lang="pt-PT"/>
              <a:t>: </a:t>
            </a:r>
            <a:r>
              <a:rPr lang="pt-PT" i="1"/>
              <a:t>Flip-Flops</a:t>
            </a:r>
          </a:p>
          <a:p>
            <a:r>
              <a:rPr lang="pt-PT" b="1" dirty="0"/>
              <a:t>LUT</a:t>
            </a:r>
            <a:r>
              <a:rPr lang="pt-PT" dirty="0"/>
              <a:t> : </a:t>
            </a:r>
            <a:r>
              <a:rPr lang="pt-PT" i="1" dirty="0"/>
              <a:t>LookUp Tables</a:t>
            </a:r>
          </a:p>
          <a:p>
            <a:r>
              <a:rPr lang="pt-PT" b="1" dirty="0"/>
              <a:t>I/O</a:t>
            </a:r>
            <a:r>
              <a:rPr lang="pt-PT" i="1" dirty="0"/>
              <a:t>: Inputs/Outputs</a:t>
            </a:r>
          </a:p>
          <a:p>
            <a:r>
              <a:rPr lang="pt-PT" b="1" dirty="0"/>
              <a:t>GT:</a:t>
            </a:r>
            <a:r>
              <a:rPr lang="pt-PT" dirty="0"/>
              <a:t> </a:t>
            </a:r>
            <a:r>
              <a:rPr lang="pt-PT" i="1" dirty="0"/>
              <a:t>Gigabit Transceiver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286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Conclusões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 TRABALHO FUTURO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441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Conclusões e Trabalho Futuro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17920" y="1892351"/>
            <a:ext cx="4937760" cy="736282"/>
          </a:xfrm>
        </p:spPr>
        <p:txBody>
          <a:bodyPr/>
          <a:lstStyle/>
          <a:p>
            <a:r>
              <a:rPr lang="pt-PT" dirty="0"/>
              <a:t>Ligação direta do </a:t>
            </a:r>
            <a:r>
              <a:rPr lang="pt-PT" dirty="0" err="1"/>
              <a:t>hdmi</a:t>
            </a:r>
            <a:endParaRPr lang="pt-PT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7280" y="1973374"/>
            <a:ext cx="4937760" cy="736282"/>
          </a:xfrm>
        </p:spPr>
        <p:txBody>
          <a:bodyPr/>
          <a:lstStyle/>
          <a:p>
            <a:r>
              <a:rPr lang="pt-PT" dirty="0"/>
              <a:t>Comunicação em série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7280" y="2655247"/>
            <a:ext cx="4937760" cy="3378200"/>
          </a:xfrm>
        </p:spPr>
        <p:txBody>
          <a:bodyPr>
            <a:normAutofit/>
          </a:bodyPr>
          <a:lstStyle/>
          <a:p>
            <a:pPr lvl="1"/>
            <a:r>
              <a:rPr lang="pt-PT" sz="2000" b="1" dirty="0"/>
              <a:t>Comunicação em série foi obtida:</a:t>
            </a:r>
          </a:p>
          <a:p>
            <a:pPr lvl="2"/>
            <a:r>
              <a:rPr lang="pt-PT" sz="2000" dirty="0"/>
              <a:t>Com estas implementações obteve-se uma taxa de débito de 5,94 Gb/s.</a:t>
            </a:r>
          </a:p>
          <a:p>
            <a:pPr lvl="2"/>
            <a:r>
              <a:rPr lang="pt-PT" sz="2000" dirty="0"/>
              <a:t>É possivel atingir outros valores</a:t>
            </a:r>
          </a:p>
          <a:p>
            <a:pPr lvl="1"/>
            <a:r>
              <a:rPr lang="pt-PT" sz="2000" b="1" dirty="0"/>
              <a:t>Trabalho futuro:</a:t>
            </a:r>
          </a:p>
          <a:p>
            <a:pPr lvl="2"/>
            <a:r>
              <a:rPr lang="pt-PT" sz="2000" dirty="0"/>
              <a:t>Trabalhar nas questões de empacotamento do protocolo</a:t>
            </a:r>
          </a:p>
          <a:p>
            <a:pPr lvl="2"/>
            <a:r>
              <a:rPr lang="pt-PT" sz="2000" dirty="0"/>
              <a:t>Transmitir som com a imagem</a:t>
            </a:r>
          </a:p>
          <a:p>
            <a:pPr lvl="2"/>
            <a:r>
              <a:rPr lang="pt-PT" sz="2000" dirty="0"/>
              <a:t>Implementar códigos detetores de erros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sz="quarter" idx="4"/>
          </p:nvPr>
        </p:nvSpPr>
        <p:spPr>
          <a:xfrm>
            <a:off x="6035039" y="2655247"/>
            <a:ext cx="5310740" cy="3378200"/>
          </a:xfrm>
        </p:spPr>
        <p:txBody>
          <a:bodyPr>
            <a:normAutofit/>
          </a:bodyPr>
          <a:lstStyle/>
          <a:p>
            <a:pPr lvl="1"/>
            <a:r>
              <a:rPr lang="pt-PT" sz="2000" b="1" dirty="0"/>
              <a:t>As diferentes configurações foram exploradas:</a:t>
            </a:r>
          </a:p>
          <a:p>
            <a:pPr lvl="2"/>
            <a:r>
              <a:rPr lang="pt-PT" sz="2000" dirty="0"/>
              <a:t>Transmissão de imagem em ambos os formatos</a:t>
            </a:r>
          </a:p>
          <a:p>
            <a:pPr lvl="2"/>
            <a:r>
              <a:rPr lang="pt-PT" sz="2000" dirty="0"/>
              <a:t>Transmissão de imagem e som</a:t>
            </a:r>
          </a:p>
          <a:p>
            <a:pPr lvl="1"/>
            <a:r>
              <a:rPr lang="pt-PT" sz="2000" b="1" dirty="0"/>
              <a:t>Trabalho futuro:</a:t>
            </a:r>
          </a:p>
          <a:p>
            <a:pPr lvl="2"/>
            <a:r>
              <a:rPr lang="pt-PT" sz="2000" dirty="0"/>
              <a:t>Explorar a transmissão em dois canais distintos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98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Alguma</a:t>
            </a:r>
            <a:r>
              <a:rPr lang="en-US" dirty="0"/>
              <a:t> </a:t>
            </a:r>
            <a:r>
              <a:rPr lang="en-US" dirty="0" err="1"/>
              <a:t>questão</a:t>
            </a:r>
            <a:r>
              <a:rPr lang="en-US" dirty="0"/>
              <a:t> ?</a:t>
            </a:r>
          </a:p>
        </p:txBody>
      </p:sp>
      <p:sp>
        <p:nvSpPr>
          <p:cNvPr id="9" name="Picture Placeholder 8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15" y="0"/>
            <a:ext cx="12191985" cy="4915076"/>
          </a:xfrm>
        </p:spPr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26AB1092-2999-4446-9E16-54ECC85D6796}"/>
              </a:ext>
            </a:extLst>
          </p:cNvPr>
          <p:cNvSpPr txBox="1">
            <a:spLocks/>
          </p:cNvSpPr>
          <p:nvPr/>
        </p:nvSpPr>
        <p:spPr>
          <a:xfrm>
            <a:off x="1097280" y="758952"/>
            <a:ext cx="10058400" cy="3566160"/>
          </a:xfrm>
          <a:prstGeom prst="rect">
            <a:avLst/>
          </a:prstGeom>
        </p:spPr>
        <p:txBody>
          <a:bodyPr vert="horz" lIns="91440" tIns="0" rIns="91440" bIns="0" rtlCol="0" anchor="ctr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600" b="0" kern="1200" spc="-5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err="1">
                <a:solidFill>
                  <a:schemeClr val="tx1"/>
                </a:solidFill>
              </a:rPr>
              <a:t>Obrigada</a:t>
            </a:r>
            <a:r>
              <a:rPr lang="en-US" dirty="0">
                <a:solidFill>
                  <a:schemeClr val="tx1"/>
                </a:solidFill>
              </a:rPr>
              <a:t> pela a </a:t>
            </a:r>
            <a:r>
              <a:rPr lang="en-US" dirty="0" err="1">
                <a:solidFill>
                  <a:schemeClr val="tx1"/>
                </a:solidFill>
              </a:rPr>
              <a:t>atenção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8DF2D0-85AF-4620-B9D4-D9F99E439CF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815" r="6694" b="11873"/>
          <a:stretch/>
        </p:blipFill>
        <p:spPr>
          <a:xfrm>
            <a:off x="8032830" y="599108"/>
            <a:ext cx="3122850" cy="6609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27712D-7332-4506-A3BE-B33B6A29A01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416772"/>
            <a:ext cx="2255488" cy="843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30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/>
          </a:bodyPr>
          <a:lstStyle/>
          <a:p>
            <a:r>
              <a:rPr lang="pt-PT" dirty="0"/>
              <a:t>Etapa 1</a:t>
            </a:r>
            <a:br>
              <a:rPr lang="en-US" dirty="0"/>
            </a:br>
            <a:r>
              <a:rPr lang="pt-PT" sz="3100" dirty="0"/>
              <a:t>Análise</a:t>
            </a:r>
            <a:r>
              <a:rPr lang="en-US" sz="3100" dirty="0"/>
              <a:t> de </a:t>
            </a:r>
            <a:r>
              <a:rPr lang="pt-PT" sz="3100" dirty="0"/>
              <a:t>Recursos Utilizados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ACAE69C-BA39-468C-9670-8E5CEA97ED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0281068"/>
              </p:ext>
            </p:extLst>
          </p:nvPr>
        </p:nvGraphicFramePr>
        <p:xfrm>
          <a:off x="2045899" y="2095183"/>
          <a:ext cx="8161162" cy="2759604"/>
        </p:xfrm>
        <a:graphic>
          <a:graphicData uri="http://schemas.openxmlformats.org/drawingml/2006/table">
            <a:tbl>
              <a:tblPr>
                <a:tableStyleId>{2A488322-F2BA-4B5B-9748-0D474271808F}</a:tableStyleId>
              </a:tblPr>
              <a:tblGrid>
                <a:gridCol w="1010045">
                  <a:extLst>
                    <a:ext uri="{9D8B030D-6E8A-4147-A177-3AD203B41FA5}">
                      <a16:colId xmlns:a16="http://schemas.microsoft.com/office/drawing/2014/main" val="3914375198"/>
                    </a:ext>
                  </a:extLst>
                </a:gridCol>
                <a:gridCol w="1110150">
                  <a:extLst>
                    <a:ext uri="{9D8B030D-6E8A-4147-A177-3AD203B41FA5}">
                      <a16:colId xmlns:a16="http://schemas.microsoft.com/office/drawing/2014/main" val="2559900723"/>
                    </a:ext>
                  </a:extLst>
                </a:gridCol>
                <a:gridCol w="1165817">
                  <a:extLst>
                    <a:ext uri="{9D8B030D-6E8A-4147-A177-3AD203B41FA5}">
                      <a16:colId xmlns:a16="http://schemas.microsoft.com/office/drawing/2014/main" val="1751239317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val="3010944425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val="2776146504"/>
                    </a:ext>
                  </a:extLst>
                </a:gridCol>
                <a:gridCol w="1104316">
                  <a:extLst>
                    <a:ext uri="{9D8B030D-6E8A-4147-A177-3AD203B41FA5}">
                      <a16:colId xmlns:a16="http://schemas.microsoft.com/office/drawing/2014/main" val="708240147"/>
                    </a:ext>
                  </a:extLst>
                </a:gridCol>
                <a:gridCol w="1333259">
                  <a:extLst>
                    <a:ext uri="{9D8B030D-6E8A-4147-A177-3AD203B41FA5}">
                      <a16:colId xmlns:a16="http://schemas.microsoft.com/office/drawing/2014/main" val="1841805646"/>
                    </a:ext>
                  </a:extLst>
                </a:gridCol>
              </a:tblGrid>
              <a:tr h="45993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Recurso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A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B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Arquitetura C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73357584"/>
                  </a:ext>
                </a:extLst>
              </a:tr>
              <a:tr h="459934">
                <a:tc vMerge="1">
                  <a:txBody>
                    <a:bodyPr/>
                    <a:lstStyle/>
                    <a:p>
                      <a:endParaRPr lang="pt-P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Utilização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%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0084460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FF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31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64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59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0,01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74422463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LUT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59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67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0,02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27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0,01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38993418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I/O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38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5,43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70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103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14,71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199640302"/>
                  </a:ext>
                </a:extLst>
              </a:tr>
              <a:tr h="459934"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b="1" u="none" strike="noStrike" dirty="0">
                          <a:effectLst/>
                        </a:rPr>
                        <a:t>GT</a:t>
                      </a:r>
                      <a:endParaRPr lang="pt-PT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>
                          <a:effectLst/>
                        </a:rPr>
                        <a:t>0</a:t>
                      </a:r>
                      <a:endParaRPr lang="pt-PT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PT" sz="1800" u="none" strike="noStrike" dirty="0">
                          <a:effectLst/>
                        </a:rPr>
                        <a:t>0</a:t>
                      </a:r>
                      <a:endParaRPr lang="pt-PT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anchor="ctr">
                    <a:lnL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48637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45899" y="4955345"/>
            <a:ext cx="23469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FF</a:t>
            </a:r>
            <a:r>
              <a:rPr lang="pt-PT" dirty="0"/>
              <a:t>: </a:t>
            </a:r>
            <a:r>
              <a:rPr lang="pt-PT" i="1" dirty="0"/>
              <a:t>Flip-Flops </a:t>
            </a:r>
            <a:endParaRPr lang="pt-PT" dirty="0"/>
          </a:p>
          <a:p>
            <a:r>
              <a:rPr lang="pt-PT" b="1" dirty="0"/>
              <a:t>LUT</a:t>
            </a:r>
            <a:r>
              <a:rPr lang="pt-PT" dirty="0"/>
              <a:t> : </a:t>
            </a:r>
            <a:r>
              <a:rPr lang="pt-PT" i="1" dirty="0"/>
              <a:t>LookUp Tables</a:t>
            </a:r>
          </a:p>
          <a:p>
            <a:r>
              <a:rPr lang="pt-PT" b="1" dirty="0"/>
              <a:t>I/O</a:t>
            </a:r>
            <a:r>
              <a:rPr lang="pt-PT" i="1" dirty="0"/>
              <a:t>: Inputs/Outputs</a:t>
            </a:r>
          </a:p>
          <a:p>
            <a:r>
              <a:rPr lang="pt-PT" b="1" dirty="0"/>
              <a:t>GT:</a:t>
            </a:r>
            <a:r>
              <a:rPr lang="pt-PT" dirty="0"/>
              <a:t> </a:t>
            </a:r>
            <a:r>
              <a:rPr lang="pt-PT" i="1" dirty="0"/>
              <a:t>Gigabit Transceiver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34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335" y="1747778"/>
            <a:ext cx="7708737" cy="449676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27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3714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</a:t>
            </a:r>
            <a:r>
              <a:rPr lang="pt-PT" b="1"/>
              <a:t>da Arquitetura D</a:t>
            </a:r>
            <a:endParaRPr lang="pt-PT" i="1" dirty="0"/>
          </a:p>
        </p:txBody>
      </p:sp>
    </p:spTree>
    <p:extLst>
      <p:ext uri="{BB962C8B-B14F-4D97-AF65-F5344CB8AC3E}">
        <p14:creationId xmlns:p14="http://schemas.microsoft.com/office/powerpoint/2010/main" val="996785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D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uma barra de cores gerada na FPGA em série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28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923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da Arquitetura D simplificado</a:t>
            </a:r>
            <a:endParaRPr lang="pt-PT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641" y="1895955"/>
            <a:ext cx="7679678" cy="4405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70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Análise</a:t>
            </a:r>
            <a:r>
              <a:rPr lang="en-US" dirty="0"/>
              <a:t> </a:t>
            </a:r>
            <a:r>
              <a:rPr lang="pt-PT" dirty="0"/>
              <a:t>introdutória</a:t>
            </a:r>
            <a:r>
              <a:rPr lang="en-US" dirty="0"/>
              <a:t> e </a:t>
            </a:r>
            <a:r>
              <a:rPr lang="en-US" dirty="0" err="1"/>
              <a:t>Equipamento</a:t>
            </a:r>
            <a:r>
              <a:rPr lang="en-US" dirty="0"/>
              <a:t> </a:t>
            </a:r>
            <a:r>
              <a:rPr lang="en-US" dirty="0" err="1"/>
              <a:t>usado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56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imagem em série entre dispositivos HDMI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29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36840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da Arquitetura E</a:t>
            </a:r>
            <a:endParaRPr lang="pt-PT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489" y="1737360"/>
            <a:ext cx="7111982" cy="4431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66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imagem em série entre dispositivos HDMI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88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Diagrama de Blocos da Arquitetura E simplificado</a:t>
            </a:r>
            <a:endParaRPr lang="pt-PT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2627" y="1737360"/>
            <a:ext cx="7167705" cy="446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675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imagem em série entre dispositivos HDMI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5425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Gráfico retirado da análise dos dados internos da FPGA</a:t>
            </a:r>
            <a:endParaRPr lang="pt-PT" i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556654"/>
            <a:ext cx="10058400" cy="2411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240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pt-PT" dirty="0"/>
              <a:t>Etapa 2 – Arquitetura E</a:t>
            </a:r>
            <a:br>
              <a:rPr lang="am-ET" dirty="0">
                <a:cs typeface="Calibri" panose="020F0502020204030204" pitchFamily="34" charset="0"/>
              </a:rPr>
            </a:br>
            <a:r>
              <a:rPr lang="pt-PT" sz="2800" dirty="0"/>
              <a:t>Transmissão de imagem em série entre dispositivos HDMI</a:t>
            </a:r>
            <a:endParaRPr lang="en-US" sz="2800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32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DAEAE5-90D1-477F-9E67-00958A800868}"/>
              </a:ext>
            </a:extLst>
          </p:cNvPr>
          <p:cNvSpPr txBox="1"/>
          <p:nvPr/>
        </p:nvSpPr>
        <p:spPr>
          <a:xfrm>
            <a:off x="206030" y="101937"/>
            <a:ext cx="4170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Diferentes domínios de relógio no projeto</a:t>
            </a:r>
            <a:endParaRPr lang="pt-PT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391" y="2013995"/>
            <a:ext cx="9578669" cy="373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860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2800" dirty="0"/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017072"/>
            <a:ext cx="4855010" cy="414079"/>
          </a:xfrm>
        </p:spPr>
        <p:txBody>
          <a:bodyPr>
            <a:noAutofit/>
          </a:bodyPr>
          <a:lstStyle/>
          <a:p>
            <a:r>
              <a:rPr lang="pt-PT" b="1" dirty="0"/>
              <a:t>Necessidade de ligações de alta velocidade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Content Placeholder 3">
            <a:extLst/>
          </p:cNvPr>
          <p:cNvSpPr txBox="1">
            <a:spLocks/>
          </p:cNvSpPr>
          <p:nvPr/>
        </p:nvSpPr>
        <p:spPr>
          <a:xfrm>
            <a:off x="849544" y="2490409"/>
            <a:ext cx="10553872" cy="3325533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1" algn="just">
              <a:lnSpc>
                <a:spcPct val="200000"/>
              </a:lnSpc>
            </a:pPr>
            <a:r>
              <a:rPr lang="pt-PT" sz="2000" dirty="0"/>
              <a:t>Sociedade atual cada vez mais dependente de todo tipo de comunicações.</a:t>
            </a:r>
          </a:p>
          <a:p>
            <a:pPr lvl="1" algn="just">
              <a:lnSpc>
                <a:spcPct val="200000"/>
              </a:lnSpc>
            </a:pPr>
            <a:r>
              <a:rPr lang="pt-PT" sz="2000" dirty="0"/>
              <a:t>O projeto </a:t>
            </a:r>
            <a:r>
              <a:rPr lang="pt-PT" sz="2000" i="1" dirty="0" err="1"/>
              <a:t>iBrow</a:t>
            </a:r>
            <a:r>
              <a:rPr lang="pt-PT" sz="2000" dirty="0"/>
              <a:t> propõe a utilização de transcetores de baixo custo de maneira a responder ao aumento do tráfego de dados.</a:t>
            </a:r>
          </a:p>
          <a:p>
            <a:pPr lvl="1" algn="just">
              <a:lnSpc>
                <a:spcPct val="200000"/>
              </a:lnSpc>
            </a:pPr>
            <a:r>
              <a:rPr lang="pt-PT" sz="2000" dirty="0"/>
              <a:t>Este projeto tem como principal motivação testar os transcetores desenvolvidos através da implementação de uma arquitetura que envie dados HDMI de alta velocidade.</a:t>
            </a:r>
            <a:endParaRPr lang="pt-PT" sz="1600" dirty="0"/>
          </a:p>
        </p:txBody>
      </p:sp>
    </p:spTree>
    <p:extLst>
      <p:ext uri="{BB962C8B-B14F-4D97-AF65-F5344CB8AC3E}">
        <p14:creationId xmlns:p14="http://schemas.microsoft.com/office/powerpoint/2010/main" val="325478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Introdução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800" dirty="0"/>
              <a:t>Equipamento Usado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11313A8-EA78-4281-A20E-BFA14F791CEC}"/>
              </a:ext>
            </a:extLst>
          </p:cNvPr>
          <p:cNvSpPr txBox="1"/>
          <p:nvPr/>
        </p:nvSpPr>
        <p:spPr>
          <a:xfrm>
            <a:off x="2759253" y="5914292"/>
            <a:ext cx="22313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2400" dirty="0"/>
              <a:t>Conectores FMC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C331326-AED4-44F0-AD0C-8ACB89D0D2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210697"/>
            <a:ext cx="5498412" cy="368254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1E12B70-17E9-4CD6-A7D2-FDB20F44DE5D}"/>
              </a:ext>
            </a:extLst>
          </p:cNvPr>
          <p:cNvSpPr/>
          <p:nvPr/>
        </p:nvSpPr>
        <p:spPr>
          <a:xfrm>
            <a:off x="2464127" y="5483468"/>
            <a:ext cx="2764715" cy="50561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C45B631-1ED7-49F8-A48D-800AB96182EC}"/>
              </a:ext>
            </a:extLst>
          </p:cNvPr>
          <p:cNvSpPr txBox="1"/>
          <p:nvPr/>
        </p:nvSpPr>
        <p:spPr>
          <a:xfrm>
            <a:off x="2621677" y="2940034"/>
            <a:ext cx="25065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400">
                <a:solidFill>
                  <a:schemeClr val="bg1"/>
                </a:solidFill>
              </a:rPr>
              <a:t>Transcetores </a:t>
            </a:r>
            <a:r>
              <a:rPr lang="pt-PT" sz="2400" dirty="0">
                <a:solidFill>
                  <a:schemeClr val="bg1"/>
                </a:solidFill>
              </a:rPr>
              <a:t>GTX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D6F7E35-0031-457F-9D45-A53C85D2B6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14" y="1828799"/>
            <a:ext cx="4368959" cy="222247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49D7787A-9032-4119-A288-12754EF2E7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804" y="4051271"/>
            <a:ext cx="4339870" cy="2221938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661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209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pt-PT" dirty="0"/>
              <a:t>Objetivos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79" y="1837227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PT" sz="2800" dirty="0"/>
              <a:t>Diagrama Geral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6</a:t>
            </a:fld>
            <a:endParaRPr lang="en-US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203" y="1847062"/>
            <a:ext cx="1087496" cy="3595595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3280" y="3055796"/>
            <a:ext cx="4261341" cy="268483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213" y="2696678"/>
            <a:ext cx="11040533" cy="274597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227" y="3492751"/>
            <a:ext cx="1429379" cy="1696811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5157190" y="3736859"/>
            <a:ext cx="376517" cy="398033"/>
            <a:chOff x="4721476" y="5961900"/>
            <a:chExt cx="376517" cy="398033"/>
          </a:xfrm>
        </p:grpSpPr>
        <p:sp>
          <p:nvSpPr>
            <p:cNvPr id="24" name="TextBox 23"/>
            <p:cNvSpPr txBox="1"/>
            <p:nvPr/>
          </p:nvSpPr>
          <p:spPr>
            <a:xfrm>
              <a:off x="4748369" y="5974586"/>
              <a:ext cx="32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dirty="0"/>
                <a:t>2</a:t>
              </a:r>
            </a:p>
          </p:txBody>
        </p:sp>
        <p:sp>
          <p:nvSpPr>
            <p:cNvPr id="25" name="Oval 24"/>
            <p:cNvSpPr/>
            <p:nvPr/>
          </p:nvSpPr>
          <p:spPr>
            <a:xfrm>
              <a:off x="4721476" y="5961900"/>
              <a:ext cx="376517" cy="398033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733175" y="3753778"/>
            <a:ext cx="376517" cy="398033"/>
            <a:chOff x="5397312" y="6038867"/>
            <a:chExt cx="376517" cy="398033"/>
          </a:xfrm>
        </p:grpSpPr>
        <p:sp>
          <p:nvSpPr>
            <p:cNvPr id="27" name="TextBox 26"/>
            <p:cNvSpPr txBox="1"/>
            <p:nvPr/>
          </p:nvSpPr>
          <p:spPr>
            <a:xfrm>
              <a:off x="5424205" y="6051553"/>
              <a:ext cx="32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dirty="0"/>
                <a:t>3</a:t>
              </a:r>
            </a:p>
          </p:txBody>
        </p:sp>
        <p:sp>
          <p:nvSpPr>
            <p:cNvPr id="28" name="Oval 27"/>
            <p:cNvSpPr/>
            <p:nvPr/>
          </p:nvSpPr>
          <p:spPr>
            <a:xfrm>
              <a:off x="5397312" y="6038867"/>
              <a:ext cx="376517" cy="398033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384916" y="5243640"/>
            <a:ext cx="376517" cy="398033"/>
            <a:chOff x="4094529" y="7962790"/>
            <a:chExt cx="376517" cy="398033"/>
          </a:xfrm>
        </p:grpSpPr>
        <p:sp>
          <p:nvSpPr>
            <p:cNvPr id="30" name="TextBox 29"/>
            <p:cNvSpPr txBox="1"/>
            <p:nvPr/>
          </p:nvSpPr>
          <p:spPr>
            <a:xfrm>
              <a:off x="4121422" y="7975476"/>
              <a:ext cx="32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dirty="0"/>
                <a:t>4</a:t>
              </a:r>
            </a:p>
          </p:txBody>
        </p:sp>
        <p:sp>
          <p:nvSpPr>
            <p:cNvPr id="31" name="Oval 30"/>
            <p:cNvSpPr/>
            <p:nvPr/>
          </p:nvSpPr>
          <p:spPr>
            <a:xfrm>
              <a:off x="4094529" y="7962790"/>
              <a:ext cx="376517" cy="398033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350302" y="5277154"/>
            <a:ext cx="376517" cy="398033"/>
            <a:chOff x="4094529" y="7962790"/>
            <a:chExt cx="376517" cy="398033"/>
          </a:xfrm>
        </p:grpSpPr>
        <p:sp>
          <p:nvSpPr>
            <p:cNvPr id="8" name="TextBox 7"/>
            <p:cNvSpPr txBox="1"/>
            <p:nvPr/>
          </p:nvSpPr>
          <p:spPr>
            <a:xfrm>
              <a:off x="4121422" y="7975476"/>
              <a:ext cx="32272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PT" dirty="0"/>
                <a:t>1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4094529" y="7962790"/>
              <a:ext cx="376517" cy="398033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PT"/>
            </a:p>
          </p:txBody>
        </p:sp>
      </p:grpSp>
    </p:spTree>
    <p:extLst>
      <p:ext uri="{BB962C8B-B14F-4D97-AF65-F5344CB8AC3E}">
        <p14:creationId xmlns:p14="http://schemas.microsoft.com/office/powerpoint/2010/main" val="216540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7" name="Freeform: Shape 6" title="Goal title"/>
          <p:cNvSpPr/>
          <p:nvPr/>
        </p:nvSpPr>
        <p:spPr>
          <a:xfrm>
            <a:off x="5213667" y="4163583"/>
            <a:ext cx="1830223" cy="1765911"/>
          </a:xfrm>
          <a:custGeom>
            <a:avLst/>
            <a:gdLst>
              <a:gd name="connsiteX0" fmla="*/ 0 w 1830223"/>
              <a:gd name="connsiteY0" fmla="*/ 915112 h 1830223"/>
              <a:gd name="connsiteX1" fmla="*/ 915112 w 1830223"/>
              <a:gd name="connsiteY1" fmla="*/ 0 h 1830223"/>
              <a:gd name="connsiteX2" fmla="*/ 1830224 w 1830223"/>
              <a:gd name="connsiteY2" fmla="*/ 915112 h 1830223"/>
              <a:gd name="connsiteX3" fmla="*/ 915112 w 1830223"/>
              <a:gd name="connsiteY3" fmla="*/ 1830224 h 1830223"/>
              <a:gd name="connsiteX4" fmla="*/ 0 w 1830223"/>
              <a:gd name="connsiteY4" fmla="*/ 915112 h 1830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223" h="1830223">
                <a:moveTo>
                  <a:pt x="0" y="915112"/>
                </a:moveTo>
                <a:cubicBezTo>
                  <a:pt x="0" y="409710"/>
                  <a:pt x="409710" y="0"/>
                  <a:pt x="915112" y="0"/>
                </a:cubicBezTo>
                <a:cubicBezTo>
                  <a:pt x="1420514" y="0"/>
                  <a:pt x="1830224" y="409710"/>
                  <a:pt x="1830224" y="915112"/>
                </a:cubicBezTo>
                <a:cubicBezTo>
                  <a:pt x="1830224" y="1420514"/>
                  <a:pt x="1420514" y="1830224"/>
                  <a:pt x="915112" y="1830224"/>
                </a:cubicBezTo>
                <a:cubicBezTo>
                  <a:pt x="409710" y="1830224"/>
                  <a:pt x="0" y="1420514"/>
                  <a:pt x="0" y="91511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5" tIns="285175" rIns="285175" bIns="285175" numCol="1" spcCol="1270" anchor="ctr" anchorCtr="0">
            <a:noAutofit/>
          </a:bodyPr>
          <a:lstStyle/>
          <a:p>
            <a:pPr marL="0" lvl="0" indent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pt-PT" sz="2700" b="1" kern="1200" noProof="0" dirty="0"/>
              <a:t>Objetivo</a:t>
            </a:r>
            <a:r>
              <a:rPr lang="en-US" sz="2700" b="1" kern="1200" dirty="0"/>
              <a:t> Final</a:t>
            </a:r>
          </a:p>
        </p:txBody>
      </p:sp>
      <p:sp>
        <p:nvSpPr>
          <p:cNvPr id="8" name="Arrow: Left 7" title="Step 1 arrow pointing towards goal"/>
          <p:cNvSpPr/>
          <p:nvPr/>
        </p:nvSpPr>
        <p:spPr>
          <a:xfrm rot="12910467">
            <a:off x="3966392" y="3846929"/>
            <a:ext cx="1482116" cy="503284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2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Freeform: Shape 8" title="Step 1 title"/>
          <p:cNvSpPr/>
          <p:nvPr/>
        </p:nvSpPr>
        <p:spPr>
          <a:xfrm>
            <a:off x="3229415" y="2995107"/>
            <a:ext cx="1738712" cy="1342093"/>
          </a:xfrm>
          <a:custGeom>
            <a:avLst/>
            <a:gdLst>
              <a:gd name="connsiteX0" fmla="*/ 0 w 1738712"/>
              <a:gd name="connsiteY0" fmla="*/ 139097 h 1390970"/>
              <a:gd name="connsiteX1" fmla="*/ 139097 w 1738712"/>
              <a:gd name="connsiteY1" fmla="*/ 0 h 1390970"/>
              <a:gd name="connsiteX2" fmla="*/ 1599615 w 1738712"/>
              <a:gd name="connsiteY2" fmla="*/ 0 h 1390970"/>
              <a:gd name="connsiteX3" fmla="*/ 1738712 w 1738712"/>
              <a:gd name="connsiteY3" fmla="*/ 139097 h 1390970"/>
              <a:gd name="connsiteX4" fmla="*/ 1738712 w 1738712"/>
              <a:gd name="connsiteY4" fmla="*/ 1251873 h 1390970"/>
              <a:gd name="connsiteX5" fmla="*/ 1599615 w 1738712"/>
              <a:gd name="connsiteY5" fmla="*/ 1390970 h 1390970"/>
              <a:gd name="connsiteX6" fmla="*/ 139097 w 1738712"/>
              <a:gd name="connsiteY6" fmla="*/ 1390970 h 1390970"/>
              <a:gd name="connsiteX7" fmla="*/ 0 w 1738712"/>
              <a:gd name="connsiteY7" fmla="*/ 1251873 h 1390970"/>
              <a:gd name="connsiteX8" fmla="*/ 0 w 1738712"/>
              <a:gd name="connsiteY8" fmla="*/ 139097 h 1390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8712" h="1390970">
                <a:moveTo>
                  <a:pt x="0" y="139097"/>
                </a:moveTo>
                <a:cubicBezTo>
                  <a:pt x="0" y="62276"/>
                  <a:pt x="62276" y="0"/>
                  <a:pt x="139097" y="0"/>
                </a:cubicBezTo>
                <a:lnTo>
                  <a:pt x="1599615" y="0"/>
                </a:lnTo>
                <a:cubicBezTo>
                  <a:pt x="1676436" y="0"/>
                  <a:pt x="1738712" y="62276"/>
                  <a:pt x="1738712" y="139097"/>
                </a:cubicBezTo>
                <a:lnTo>
                  <a:pt x="1738712" y="1251873"/>
                </a:lnTo>
                <a:cubicBezTo>
                  <a:pt x="1738712" y="1328694"/>
                  <a:pt x="1676436" y="1390970"/>
                  <a:pt x="1599615" y="1390970"/>
                </a:cubicBezTo>
                <a:lnTo>
                  <a:pt x="139097" y="1390970"/>
                </a:lnTo>
                <a:cubicBezTo>
                  <a:pt x="62276" y="1390970"/>
                  <a:pt x="0" y="1328694"/>
                  <a:pt x="0" y="1251873"/>
                </a:cubicBezTo>
                <a:lnTo>
                  <a:pt x="0" y="13909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845" tIns="118845" rIns="118845" bIns="118845" numCol="1" spcCol="1270" anchor="ctr" anchorCtr="0">
            <a:noAutofit/>
          </a:bodyPr>
          <a:lstStyle/>
          <a:p>
            <a:pPr marL="0" lvl="0" indent="0"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100" b="1" kern="1200" dirty="0"/>
              <a:t>1ª </a:t>
            </a:r>
            <a:r>
              <a:rPr lang="pt-PT" sz="4100" b="1" kern="1200" noProof="0" dirty="0"/>
              <a:t>etapa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7</a:t>
            </a:fld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6312" y="2219023"/>
            <a:ext cx="10052858" cy="3330766"/>
          </a:xfrm>
          <a:prstGeom prst="rect">
            <a:avLst/>
          </a:prstGeom>
        </p:spPr>
      </p:pic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DCD8F4F9-BDCC-41AB-81E3-FE0417DFF10F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1091737" y="5771163"/>
            <a:ext cx="10242009" cy="445374"/>
          </a:xfrm>
          <a:prstGeom prst="rect">
            <a:avLst/>
          </a:prstGeom>
        </p:spPr>
        <p:txBody>
          <a:bodyPr>
            <a:noAutofit/>
          </a:bodyPr>
          <a:lstStyle/>
          <a:p>
            <a:pPr lvl="1"/>
            <a:r>
              <a:rPr lang="pt-PT" sz="2000" dirty="0"/>
              <a:t>Desenvolver diferentes arquiteturas de forma a obter comunicação direta entre placas HMDI</a:t>
            </a:r>
          </a:p>
        </p:txBody>
      </p:sp>
    </p:spTree>
    <p:extLst>
      <p:ext uri="{BB962C8B-B14F-4D97-AF65-F5344CB8AC3E}">
        <p14:creationId xmlns:p14="http://schemas.microsoft.com/office/powerpoint/2010/main" val="1831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0" presetClass="path" presetSubtype="0" repeatCount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7.40741E-7 L 0.34466 -0.38287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27" y="-1914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  <p:bldP spid="13" grpId="0" build="p"/>
      <p:bldP spid="13" grpI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7" name="Freeform: Shape 6" title="Goal title"/>
          <p:cNvSpPr/>
          <p:nvPr/>
        </p:nvSpPr>
        <p:spPr>
          <a:xfrm>
            <a:off x="5213667" y="4163583"/>
            <a:ext cx="1830223" cy="1765911"/>
          </a:xfrm>
          <a:custGeom>
            <a:avLst/>
            <a:gdLst>
              <a:gd name="connsiteX0" fmla="*/ 0 w 1830223"/>
              <a:gd name="connsiteY0" fmla="*/ 915112 h 1830223"/>
              <a:gd name="connsiteX1" fmla="*/ 915112 w 1830223"/>
              <a:gd name="connsiteY1" fmla="*/ 0 h 1830223"/>
              <a:gd name="connsiteX2" fmla="*/ 1830224 w 1830223"/>
              <a:gd name="connsiteY2" fmla="*/ 915112 h 1830223"/>
              <a:gd name="connsiteX3" fmla="*/ 915112 w 1830223"/>
              <a:gd name="connsiteY3" fmla="*/ 1830224 h 1830223"/>
              <a:gd name="connsiteX4" fmla="*/ 0 w 1830223"/>
              <a:gd name="connsiteY4" fmla="*/ 915112 h 18302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0223" h="1830223">
                <a:moveTo>
                  <a:pt x="0" y="915112"/>
                </a:moveTo>
                <a:cubicBezTo>
                  <a:pt x="0" y="409710"/>
                  <a:pt x="409710" y="0"/>
                  <a:pt x="915112" y="0"/>
                </a:cubicBezTo>
                <a:cubicBezTo>
                  <a:pt x="1420514" y="0"/>
                  <a:pt x="1830224" y="409710"/>
                  <a:pt x="1830224" y="915112"/>
                </a:cubicBezTo>
                <a:cubicBezTo>
                  <a:pt x="1830224" y="1420514"/>
                  <a:pt x="1420514" y="1830224"/>
                  <a:pt x="915112" y="1830224"/>
                </a:cubicBezTo>
                <a:cubicBezTo>
                  <a:pt x="409710" y="1830224"/>
                  <a:pt x="0" y="1420514"/>
                  <a:pt x="0" y="915112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85175" tIns="285175" rIns="285175" bIns="285175" numCol="1" spcCol="1270" anchor="ctr" anchorCtr="0">
            <a:noAutofit/>
          </a:bodyPr>
          <a:lstStyle/>
          <a:p>
            <a:pPr marL="0" lvl="0" indent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pt-PT" sz="2700" b="1" kern="1200" noProof="0" dirty="0"/>
              <a:t>Objetivo</a:t>
            </a:r>
            <a:r>
              <a:rPr lang="en-US" sz="2700" b="1" kern="1200" dirty="0"/>
              <a:t> Final</a:t>
            </a:r>
          </a:p>
        </p:txBody>
      </p:sp>
      <p:sp>
        <p:nvSpPr>
          <p:cNvPr id="8" name="Arrow: Left 7" title="Step 1 arrow pointing towards goal"/>
          <p:cNvSpPr/>
          <p:nvPr/>
        </p:nvSpPr>
        <p:spPr>
          <a:xfrm rot="12910467">
            <a:off x="3966391" y="3848123"/>
            <a:ext cx="1482116" cy="503284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2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9" name="Freeform: Shape 8" title="Step 1 title"/>
          <p:cNvSpPr/>
          <p:nvPr/>
        </p:nvSpPr>
        <p:spPr>
          <a:xfrm>
            <a:off x="7431456" y="379225"/>
            <a:ext cx="1738712" cy="1342093"/>
          </a:xfrm>
          <a:custGeom>
            <a:avLst/>
            <a:gdLst>
              <a:gd name="connsiteX0" fmla="*/ 0 w 1738712"/>
              <a:gd name="connsiteY0" fmla="*/ 139097 h 1390970"/>
              <a:gd name="connsiteX1" fmla="*/ 139097 w 1738712"/>
              <a:gd name="connsiteY1" fmla="*/ 0 h 1390970"/>
              <a:gd name="connsiteX2" fmla="*/ 1599615 w 1738712"/>
              <a:gd name="connsiteY2" fmla="*/ 0 h 1390970"/>
              <a:gd name="connsiteX3" fmla="*/ 1738712 w 1738712"/>
              <a:gd name="connsiteY3" fmla="*/ 139097 h 1390970"/>
              <a:gd name="connsiteX4" fmla="*/ 1738712 w 1738712"/>
              <a:gd name="connsiteY4" fmla="*/ 1251873 h 1390970"/>
              <a:gd name="connsiteX5" fmla="*/ 1599615 w 1738712"/>
              <a:gd name="connsiteY5" fmla="*/ 1390970 h 1390970"/>
              <a:gd name="connsiteX6" fmla="*/ 139097 w 1738712"/>
              <a:gd name="connsiteY6" fmla="*/ 1390970 h 1390970"/>
              <a:gd name="connsiteX7" fmla="*/ 0 w 1738712"/>
              <a:gd name="connsiteY7" fmla="*/ 1251873 h 1390970"/>
              <a:gd name="connsiteX8" fmla="*/ 0 w 1738712"/>
              <a:gd name="connsiteY8" fmla="*/ 139097 h 1390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8712" h="1390970">
                <a:moveTo>
                  <a:pt x="0" y="139097"/>
                </a:moveTo>
                <a:cubicBezTo>
                  <a:pt x="0" y="62276"/>
                  <a:pt x="62276" y="0"/>
                  <a:pt x="139097" y="0"/>
                </a:cubicBezTo>
                <a:lnTo>
                  <a:pt x="1599615" y="0"/>
                </a:lnTo>
                <a:cubicBezTo>
                  <a:pt x="1676436" y="0"/>
                  <a:pt x="1738712" y="62276"/>
                  <a:pt x="1738712" y="139097"/>
                </a:cubicBezTo>
                <a:lnTo>
                  <a:pt x="1738712" y="1251873"/>
                </a:lnTo>
                <a:cubicBezTo>
                  <a:pt x="1738712" y="1328694"/>
                  <a:pt x="1676436" y="1390970"/>
                  <a:pt x="1599615" y="1390970"/>
                </a:cubicBezTo>
                <a:lnTo>
                  <a:pt x="139097" y="1390970"/>
                </a:lnTo>
                <a:cubicBezTo>
                  <a:pt x="62276" y="1390970"/>
                  <a:pt x="0" y="1328694"/>
                  <a:pt x="0" y="1251873"/>
                </a:cubicBezTo>
                <a:lnTo>
                  <a:pt x="0" y="13909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845" tIns="118845" rIns="118845" bIns="118845" numCol="1" spcCol="1270" anchor="ctr" anchorCtr="0">
            <a:noAutofit/>
          </a:bodyPr>
          <a:lstStyle/>
          <a:p>
            <a:pPr marL="0" lvl="0" indent="0"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100" b="1" kern="1200" dirty="0"/>
              <a:t>1ª </a:t>
            </a:r>
            <a:r>
              <a:rPr lang="pt-PT" sz="4100" b="1" kern="1200" noProof="0" dirty="0"/>
              <a:t>etapa</a:t>
            </a:r>
          </a:p>
        </p:txBody>
      </p:sp>
      <p:sp>
        <p:nvSpPr>
          <p:cNvPr id="10" name="Arrow: Left 9" title="Step 2 arrow pointing towards goal"/>
          <p:cNvSpPr/>
          <p:nvPr/>
        </p:nvSpPr>
        <p:spPr>
          <a:xfrm rot="19461714">
            <a:off x="6803438" y="3812750"/>
            <a:ext cx="1490308" cy="503284"/>
          </a:xfrm>
          <a:prstGeom prst="leftArrow">
            <a:avLst>
              <a:gd name="adj1" fmla="val 60000"/>
              <a:gd name="adj2" fmla="val 50000"/>
            </a:avLst>
          </a:prstGeom>
        </p:spPr>
        <p:style>
          <a:lnRef idx="0">
            <a:schemeClr val="accent2">
              <a:tint val="60000"/>
              <a:hueOff val="0"/>
              <a:satOff val="0"/>
              <a:lumOff val="0"/>
              <a:alphaOff val="0"/>
            </a:schemeClr>
          </a:lnRef>
          <a:fillRef idx="1">
            <a:schemeClr val="accent2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2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11" name="Freeform: Shape 10" title="Step 2 title"/>
          <p:cNvSpPr/>
          <p:nvPr/>
        </p:nvSpPr>
        <p:spPr>
          <a:xfrm>
            <a:off x="7284833" y="2974428"/>
            <a:ext cx="1738712" cy="1342093"/>
          </a:xfrm>
          <a:custGeom>
            <a:avLst/>
            <a:gdLst>
              <a:gd name="connsiteX0" fmla="*/ 0 w 1738712"/>
              <a:gd name="connsiteY0" fmla="*/ 139097 h 1390970"/>
              <a:gd name="connsiteX1" fmla="*/ 139097 w 1738712"/>
              <a:gd name="connsiteY1" fmla="*/ 0 h 1390970"/>
              <a:gd name="connsiteX2" fmla="*/ 1599615 w 1738712"/>
              <a:gd name="connsiteY2" fmla="*/ 0 h 1390970"/>
              <a:gd name="connsiteX3" fmla="*/ 1738712 w 1738712"/>
              <a:gd name="connsiteY3" fmla="*/ 139097 h 1390970"/>
              <a:gd name="connsiteX4" fmla="*/ 1738712 w 1738712"/>
              <a:gd name="connsiteY4" fmla="*/ 1251873 h 1390970"/>
              <a:gd name="connsiteX5" fmla="*/ 1599615 w 1738712"/>
              <a:gd name="connsiteY5" fmla="*/ 1390970 h 1390970"/>
              <a:gd name="connsiteX6" fmla="*/ 139097 w 1738712"/>
              <a:gd name="connsiteY6" fmla="*/ 1390970 h 1390970"/>
              <a:gd name="connsiteX7" fmla="*/ 0 w 1738712"/>
              <a:gd name="connsiteY7" fmla="*/ 1251873 h 1390970"/>
              <a:gd name="connsiteX8" fmla="*/ 0 w 1738712"/>
              <a:gd name="connsiteY8" fmla="*/ 139097 h 13909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738712" h="1390970">
                <a:moveTo>
                  <a:pt x="0" y="139097"/>
                </a:moveTo>
                <a:cubicBezTo>
                  <a:pt x="0" y="62276"/>
                  <a:pt x="62276" y="0"/>
                  <a:pt x="139097" y="0"/>
                </a:cubicBezTo>
                <a:lnTo>
                  <a:pt x="1599615" y="0"/>
                </a:lnTo>
                <a:cubicBezTo>
                  <a:pt x="1676436" y="0"/>
                  <a:pt x="1738712" y="62276"/>
                  <a:pt x="1738712" y="139097"/>
                </a:cubicBezTo>
                <a:lnTo>
                  <a:pt x="1738712" y="1251873"/>
                </a:lnTo>
                <a:cubicBezTo>
                  <a:pt x="1738712" y="1328694"/>
                  <a:pt x="1676436" y="1390970"/>
                  <a:pt x="1599615" y="1390970"/>
                </a:cubicBezTo>
                <a:lnTo>
                  <a:pt x="139097" y="1390970"/>
                </a:lnTo>
                <a:cubicBezTo>
                  <a:pt x="62276" y="1390970"/>
                  <a:pt x="0" y="1328694"/>
                  <a:pt x="0" y="1251873"/>
                </a:cubicBezTo>
                <a:lnTo>
                  <a:pt x="0" y="139097"/>
                </a:ln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2">
              <a:hueOff val="0"/>
              <a:satOff val="0"/>
              <a:lumOff val="0"/>
              <a:alphaOff val="0"/>
            </a:schemeClr>
          </a:fillRef>
          <a:effectRef idx="0">
            <a:schemeClr val="accent2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118845" tIns="118845" rIns="118845" bIns="118845" numCol="1" spcCol="1270" anchor="ctr" anchorCtr="0">
            <a:noAutofit/>
          </a:bodyPr>
          <a:lstStyle/>
          <a:p>
            <a:pPr marL="0" lvl="0" indent="0" algn="ctr" defTabSz="1822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4100" b="1" kern="1200" dirty="0"/>
              <a:t>2ª </a:t>
            </a:r>
            <a:r>
              <a:rPr lang="pt-PT" sz="4100" b="1" kern="1200" noProof="0" dirty="0"/>
              <a:t>etapa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8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0017" y="1869736"/>
            <a:ext cx="5205663" cy="4195455"/>
          </a:xfrm>
          <a:prstGeom prst="rect">
            <a:avLst/>
          </a:prstGeom>
        </p:spPr>
      </p:pic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DCD8F4F9-BDCC-41AB-81E3-FE0417DFF10F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936859" y="2747705"/>
            <a:ext cx="4801063" cy="2780477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lvl="2" algn="just">
              <a:lnSpc>
                <a:spcPct val="200000"/>
              </a:lnSpc>
            </a:pPr>
            <a:r>
              <a:rPr lang="pt-PT" sz="2000" dirty="0"/>
              <a:t>Familiarização com o módulo GTX</a:t>
            </a:r>
          </a:p>
          <a:p>
            <a:pPr lvl="2" algn="just">
              <a:lnSpc>
                <a:spcPct val="200000"/>
              </a:lnSpc>
            </a:pPr>
            <a:r>
              <a:rPr lang="pt-PT" sz="2000" dirty="0"/>
              <a:t>Arquiteturas capazes de enviar e receber dados para/de GTX corretamente</a:t>
            </a:r>
          </a:p>
          <a:p>
            <a:pPr lvl="2" algn="just">
              <a:lnSpc>
                <a:spcPct val="200000"/>
              </a:lnSpc>
            </a:pPr>
            <a:r>
              <a:rPr lang="pt-PT" sz="2000" dirty="0"/>
              <a:t>Obter comunicação de dados em série</a:t>
            </a:r>
          </a:p>
        </p:txBody>
      </p:sp>
    </p:spTree>
    <p:extLst>
      <p:ext uri="{BB962C8B-B14F-4D97-AF65-F5344CB8AC3E}">
        <p14:creationId xmlns:p14="http://schemas.microsoft.com/office/powerpoint/2010/main" val="248962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7.40741E-7 L -0.34427 0.40764 " pathEditMode="relative" rAng="0" ptsTypes="AA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214" y="20370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0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2045E-16 -1.48148E-6 L 0.01198 -0.37848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9" y="-18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9" grpId="0" animBg="1"/>
      <p:bldP spid="9" grpId="1" animBg="1"/>
      <p:bldP spid="11" grpId="0" animBg="1"/>
      <p:bldP spid="11" grpId="1" animBg="1"/>
      <p:bldP spid="15" grpId="0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C05A15-2C36-4B2C-9ED7-7313D59409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A16170-AED4-43FB-90C7-1F1653EBFACC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a4f35948-e619-41b3-aa29-22878b09cfd2"/>
    <ds:schemaRef ds:uri="http://schemas.microsoft.com/office/infopath/2007/PartnerControls"/>
    <ds:schemaRef ds:uri="40262f94-9f35-4ac3-9a90-690165a166b7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2961EA76-1630-4788-A629-8FDAFC9205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4381</TotalTime>
  <Words>1769</Words>
  <Application>Microsoft Office PowerPoint</Application>
  <PresentationFormat>Widescreen</PresentationFormat>
  <Paragraphs>396</Paragraphs>
  <Slides>33</Slides>
  <Notes>20</Notes>
  <HiddenSlides>7</HiddenSlides>
  <MMClips>1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1" baseType="lpstr">
      <vt:lpstr>Arial</vt:lpstr>
      <vt:lpstr>Calibri</vt:lpstr>
      <vt:lpstr>Calibri Light</vt:lpstr>
      <vt:lpstr>Georgia</vt:lpstr>
      <vt:lpstr>Nyala</vt:lpstr>
      <vt:lpstr>Wingdings</vt:lpstr>
      <vt:lpstr>Retrospect</vt:lpstr>
      <vt:lpstr>Adobe Acrobat Document</vt:lpstr>
      <vt:lpstr>Implementação em FPGA de um conversor HDMI para transmissão em série de alta velocidade  Ana Marisa Oliveira Barbosa  Orientador: Prof. Doutor João Paulo de Castro Canas Ferreira Co-orientador: Prof. Doutor Henrique Manuel de Castro Faria Salgado Supervisor Externo: Doutor Luís Manuel de Sousa Pessoa</vt:lpstr>
      <vt:lpstr>Conteúdo</vt:lpstr>
      <vt:lpstr>Introdução</vt:lpstr>
      <vt:lpstr>Introdução</vt:lpstr>
      <vt:lpstr>Introdução</vt:lpstr>
      <vt:lpstr>Objetivos</vt:lpstr>
      <vt:lpstr>Objetivos</vt:lpstr>
      <vt:lpstr>Objetivos</vt:lpstr>
      <vt:lpstr>Objetivos</vt:lpstr>
      <vt:lpstr>Objetivos</vt:lpstr>
      <vt:lpstr>Desenvolvimento e Resultados</vt:lpstr>
      <vt:lpstr>Etapa 1 – Arquitetura A Transmissão de uma imagem gerada na FPGA</vt:lpstr>
      <vt:lpstr>Etapa 1 – Arquitetura A Transmissão de uma imagem gerada na FPGA</vt:lpstr>
      <vt:lpstr>Etapa 1 – Arquitetura B Transmissão de imagem entre dispositivos HDMI</vt:lpstr>
      <vt:lpstr>Etapa 1 – Arquitetura B Transmissão de imagem entre dispositivos HDMI</vt:lpstr>
      <vt:lpstr>Etapa 1 – Arquitetura C Transmissão de imagem e som entre dispositivos HDMI</vt:lpstr>
      <vt:lpstr>Etapa 2 – Arquitetura D Transmissão de uma barra de cores gerada na FPGA em série</vt:lpstr>
      <vt:lpstr>Etapa 2 – Arquitetura D Transmissão de uma barra de cores gerada na FPGA em série</vt:lpstr>
      <vt:lpstr>Etapa 2 – Arquitetura D Transmissão de uma barra de cores gerada na FPGA em série</vt:lpstr>
      <vt:lpstr>Etapa 2 – Arquitetura D Transmissão de uma barra de cores gerada na FPGA em série</vt:lpstr>
      <vt:lpstr>Etapa 2 – Arquitetura E Transmissão de imagem em série entre dispositivos HDMI</vt:lpstr>
      <vt:lpstr>Etapa 2 – Arquitetura E Transmissão de imagem em série entre dispositivos HDMI</vt:lpstr>
      <vt:lpstr>Etapa 1/2 Análise de Recursos Utilizados</vt:lpstr>
      <vt:lpstr>Conclusões</vt:lpstr>
      <vt:lpstr>Conclusões e Trabalho Futuro</vt:lpstr>
      <vt:lpstr>Alguma questão ?</vt:lpstr>
      <vt:lpstr>Etapa 1 Análise de Recursos Utilizados</vt:lpstr>
      <vt:lpstr>Etapa 2 – Arquitetura D Transmissão de uma barra de cores gerada na FPGA em série</vt:lpstr>
      <vt:lpstr>Etapa 2 – Arquitetura D Transmissão de uma barra de cores gerada na FPGA em série</vt:lpstr>
      <vt:lpstr>Etapa 2 – Arquitetura E Transmissão de imagem em série entre dispositivos HDMI</vt:lpstr>
      <vt:lpstr>Etapa 2 – Arquitetura E Transmissão de imagem em série entre dispositivos HDMI</vt:lpstr>
      <vt:lpstr>Etapa 2 – Arquitetura E Transmissão de imagem em série entre dispositivos HDMI</vt:lpstr>
      <vt:lpstr>Etapa 2 – Arquitetura E Transmissão de imagem em série entre dispositivos HDMI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 implementation of an HDMI converter for serial speed transmission</dc:title>
  <dc:creator>Marisa Oliveira</dc:creator>
  <cp:lastModifiedBy>Marisa Oliveira</cp:lastModifiedBy>
  <cp:revision>146</cp:revision>
  <dcterms:created xsi:type="dcterms:W3CDTF">2017-06-16T22:20:09Z</dcterms:created>
  <dcterms:modified xsi:type="dcterms:W3CDTF">2017-07-02T10:02:29Z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